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68" r:id="rId15"/>
    <p:sldId id="271" r:id="rId16"/>
    <p:sldId id="272" r:id="rId17"/>
    <p:sldId id="270" r:id="rId18"/>
    <p:sldId id="274" r:id="rId19"/>
    <p:sldId id="275" r:id="rId20"/>
    <p:sldId id="276" r:id="rId21"/>
    <p:sldId id="278" r:id="rId22"/>
    <p:sldId id="277" r:id="rId23"/>
    <p:sldId id="279" r:id="rId24"/>
    <p:sldId id="284" r:id="rId25"/>
    <p:sldId id="285" r:id="rId26"/>
    <p:sldId id="286" r:id="rId27"/>
    <p:sldId id="287" r:id="rId28"/>
    <p:sldId id="300" r:id="rId29"/>
    <p:sldId id="292" r:id="rId30"/>
    <p:sldId id="293" r:id="rId31"/>
    <p:sldId id="289" r:id="rId32"/>
    <p:sldId id="294" r:id="rId33"/>
    <p:sldId id="295" r:id="rId34"/>
    <p:sldId id="296" r:id="rId35"/>
    <p:sldId id="297" r:id="rId36"/>
    <p:sldId id="298" r:id="rId37"/>
    <p:sldId id="299" r:id="rId38"/>
    <p:sldId id="301" r:id="rId39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3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54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3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14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87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92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7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15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9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4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7A3DA-EBD7-40AD-BE5D-7D66692800E1}" type="datetimeFigureOut">
              <a:rPr lang="es-ES" smtClean="0"/>
              <a:t>17/09/2019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03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54.pn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4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1" y="2043409"/>
            <a:ext cx="1146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/>
              <a:t>IMpaCT</a:t>
            </a:r>
            <a:r>
              <a:rPr lang="en-US" sz="4800" dirty="0"/>
              <a:t> - Data Processing Workshop on </a:t>
            </a:r>
            <a:r>
              <a:rPr lang="en-US" sz="4800" dirty="0" err="1"/>
              <a:t>Cryo</a:t>
            </a:r>
            <a:r>
              <a:rPr lang="en-US" sz="4800" dirty="0"/>
              <a:t>-EM applied </a:t>
            </a:r>
            <a:r>
              <a:rPr lang="en-US" sz="4800" dirty="0" smtClean="0"/>
              <a:t>to macromolecular</a:t>
            </a:r>
            <a:r>
              <a:rPr lang="en-US" sz="4800" dirty="0"/>
              <a:t>  complexes: single particle analysis and atomic modelling</a:t>
            </a:r>
            <a:endParaRPr lang="en-US" sz="4800" b="1" dirty="0"/>
          </a:p>
        </p:txBody>
      </p:sp>
      <p:sp>
        <p:nvSpPr>
          <p:cNvPr id="5" name="4 Rectángulo"/>
          <p:cNvSpPr/>
          <p:nvPr/>
        </p:nvSpPr>
        <p:spPr>
          <a:xfrm>
            <a:off x="3650718" y="5054763"/>
            <a:ext cx="6553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ITQB, Lisbon, September 17 – 20, 2019</a:t>
            </a:r>
            <a:endParaRPr lang="en-US" sz="2800" b="1" dirty="0"/>
          </a:p>
        </p:txBody>
      </p:sp>
      <p:sp>
        <p:nvSpPr>
          <p:cNvPr id="6" name="5 Rectángulo"/>
          <p:cNvSpPr/>
          <p:nvPr/>
        </p:nvSpPr>
        <p:spPr>
          <a:xfrm>
            <a:off x="4366639" y="5682890"/>
            <a:ext cx="35682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Roberto </a:t>
            </a:r>
            <a:r>
              <a:rPr lang="en-US" sz="2800" dirty="0" err="1" smtClean="0"/>
              <a:t>Marabini</a:t>
            </a:r>
            <a:endParaRPr lang="en-US" sz="2800" dirty="0" smtClean="0"/>
          </a:p>
          <a:p>
            <a:pPr algn="ctr"/>
            <a:r>
              <a:rPr lang="en-US" sz="2800" dirty="0" smtClean="0"/>
              <a:t>Marta </a:t>
            </a:r>
            <a:r>
              <a:rPr lang="en-US" sz="2800" dirty="0" err="1" smtClean="0"/>
              <a:t>Martínez</a:t>
            </a:r>
            <a:endParaRPr lang="en-US" sz="28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7196666" y="4246973"/>
            <a:ext cx="429478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469" y="5947151"/>
            <a:ext cx="1448413" cy="79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388" y="5944500"/>
            <a:ext cx="649386" cy="80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74020"/>
            <a:ext cx="1453172" cy="74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2"/>
            <a:ext cx="4667423" cy="97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3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11" y="187667"/>
            <a:ext cx="5447965" cy="658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937190" y="1728532"/>
            <a:ext cx="5809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</a:t>
            </a:r>
            <a:r>
              <a:rPr lang="es-ES" dirty="0" smtClean="0"/>
              <a:t>github.com/I2PC/scipion-courses/wiki/sep_17_2019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388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33 Grupo"/>
          <p:cNvGrpSpPr/>
          <p:nvPr/>
        </p:nvGrpSpPr>
        <p:grpSpPr>
          <a:xfrm>
            <a:off x="3042434" y="2097391"/>
            <a:ext cx="5959437" cy="3443954"/>
            <a:chOff x="3042434" y="2097391"/>
            <a:chExt cx="5959437" cy="3443954"/>
          </a:xfrm>
        </p:grpSpPr>
        <p:grpSp>
          <p:nvGrpSpPr>
            <p:cNvPr id="23" name="22 Grupo"/>
            <p:cNvGrpSpPr/>
            <p:nvPr/>
          </p:nvGrpSpPr>
          <p:grpSpPr>
            <a:xfrm rot="21300000">
              <a:off x="7819832" y="2105653"/>
              <a:ext cx="1182039" cy="3435692"/>
              <a:chOff x="6636275" y="2916499"/>
              <a:chExt cx="1182039" cy="3435692"/>
            </a:xfrm>
          </p:grpSpPr>
          <p:sp>
            <p:nvSpPr>
              <p:cNvPr id="24" name="23 Flecha curvada hacia arriba"/>
              <p:cNvSpPr/>
              <p:nvPr/>
            </p:nvSpPr>
            <p:spPr>
              <a:xfrm rot="5940000" flipV="1">
                <a:off x="5595642" y="4328841"/>
                <a:ext cx="3063983" cy="982717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24 Rectángulo"/>
              <p:cNvSpPr/>
              <p:nvPr/>
            </p:nvSpPr>
            <p:spPr>
              <a:xfrm rot="540000">
                <a:off x="6731604" y="2916499"/>
                <a:ext cx="1086710" cy="1886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22" name="21 Grupo"/>
            <p:cNvGrpSpPr/>
            <p:nvPr/>
          </p:nvGrpSpPr>
          <p:grpSpPr>
            <a:xfrm flipH="1">
              <a:off x="3042434" y="2097391"/>
              <a:ext cx="1108706" cy="3435692"/>
              <a:chOff x="6636275" y="2916499"/>
              <a:chExt cx="1182039" cy="3435692"/>
            </a:xfrm>
          </p:grpSpPr>
          <p:sp>
            <p:nvSpPr>
              <p:cNvPr id="26" name="25 Flecha curvada hacia arriba"/>
              <p:cNvSpPr/>
              <p:nvPr/>
            </p:nvSpPr>
            <p:spPr>
              <a:xfrm rot="5940000" flipV="1">
                <a:off x="5595642" y="4328841"/>
                <a:ext cx="3063983" cy="982717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26 Rectángulo"/>
              <p:cNvSpPr/>
              <p:nvPr/>
            </p:nvSpPr>
            <p:spPr>
              <a:xfrm rot="540000">
                <a:off x="6731604" y="2916499"/>
                <a:ext cx="1086710" cy="1886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4546725" y="3666458"/>
            <a:ext cx="3669312" cy="3162148"/>
            <a:chOff x="4546725" y="3666458"/>
            <a:chExt cx="3669312" cy="3162148"/>
          </a:xfrm>
        </p:grpSpPr>
        <p:grpSp>
          <p:nvGrpSpPr>
            <p:cNvPr id="35" name="34 Grupo"/>
            <p:cNvGrpSpPr/>
            <p:nvPr/>
          </p:nvGrpSpPr>
          <p:grpSpPr>
            <a:xfrm>
              <a:off x="4546725" y="3666458"/>
              <a:ext cx="3583423" cy="3120796"/>
              <a:chOff x="4546725" y="3666458"/>
              <a:chExt cx="3583423" cy="3120796"/>
            </a:xfrm>
          </p:grpSpPr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6725" y="3666458"/>
                <a:ext cx="2956254" cy="3120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31 Rectángulo"/>
              <p:cNvSpPr/>
              <p:nvPr/>
            </p:nvSpPr>
            <p:spPr>
              <a:xfrm>
                <a:off x="4727362" y="3825837"/>
                <a:ext cx="288032" cy="3505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" name="CuadroTexto 3"/>
              <p:cNvSpPr txBox="1"/>
              <p:nvPr/>
            </p:nvSpPr>
            <p:spPr>
              <a:xfrm>
                <a:off x="6757913" y="6275049"/>
                <a:ext cx="13722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600" b="1" dirty="0" err="1" smtClean="0"/>
                  <a:t>Atomic</a:t>
                </a:r>
                <a:r>
                  <a:rPr lang="es-ES" sz="1600" b="1" dirty="0" smtClean="0"/>
                  <a:t> </a:t>
                </a:r>
                <a:r>
                  <a:rPr lang="es-ES" sz="1600" b="1" dirty="0" err="1" smtClean="0"/>
                  <a:t>model</a:t>
                </a:r>
                <a:endParaRPr lang="es-ES" sz="1600" b="1" dirty="0"/>
              </a:p>
            </p:txBody>
          </p:sp>
        </p:grpSp>
        <p:sp>
          <p:nvSpPr>
            <p:cNvPr id="30" name="29 CuadroTexto"/>
            <p:cNvSpPr txBox="1"/>
            <p:nvPr/>
          </p:nvSpPr>
          <p:spPr>
            <a:xfrm>
              <a:off x="6672025" y="6566996"/>
              <a:ext cx="15440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 smtClean="0"/>
                <a:t>(</a:t>
              </a:r>
              <a:r>
                <a:rPr lang="es-ES" sz="1100" dirty="0" err="1" smtClean="0"/>
                <a:t>Khoshouei</a:t>
              </a:r>
              <a:r>
                <a:rPr lang="es-ES" sz="1100" dirty="0" smtClean="0"/>
                <a:t> </a:t>
              </a:r>
              <a:r>
                <a:rPr lang="es-ES" sz="1100" i="1" dirty="0" smtClean="0"/>
                <a:t>et al., </a:t>
              </a:r>
              <a:r>
                <a:rPr lang="es-ES" sz="1100" dirty="0" smtClean="0"/>
                <a:t>2017)</a:t>
              </a:r>
              <a:endParaRPr lang="es-ES" sz="1100" dirty="0"/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3293347" y="116634"/>
            <a:ext cx="5184575" cy="646331"/>
            <a:chOff x="2051722" y="116634"/>
            <a:chExt cx="5184575" cy="646331"/>
          </a:xfrm>
        </p:grpSpPr>
        <p:cxnSp>
          <p:nvCxnSpPr>
            <p:cNvPr id="3" name="2 Conector recto"/>
            <p:cNvCxnSpPr/>
            <p:nvPr/>
          </p:nvCxnSpPr>
          <p:spPr>
            <a:xfrm>
              <a:off x="4716017" y="692696"/>
              <a:ext cx="2376265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3 Rectángulo"/>
            <p:cNvSpPr/>
            <p:nvPr/>
          </p:nvSpPr>
          <p:spPr>
            <a:xfrm>
              <a:off x="2051722" y="116634"/>
              <a:ext cx="51845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 smtClean="0"/>
                <a:t>Approach to the problem</a:t>
              </a:r>
              <a:endParaRPr lang="en-US" sz="3600" b="1" dirty="0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340616" y="793730"/>
            <a:ext cx="4675727" cy="3535245"/>
            <a:chOff x="340616" y="793730"/>
            <a:chExt cx="4675727" cy="3535245"/>
          </a:xfrm>
        </p:grpSpPr>
        <p:sp>
          <p:nvSpPr>
            <p:cNvPr id="5" name="4 Flecha curvada hacia arriba"/>
            <p:cNvSpPr/>
            <p:nvPr/>
          </p:nvSpPr>
          <p:spPr>
            <a:xfrm rot="3660000">
              <a:off x="35935" y="1773004"/>
              <a:ext cx="1833209" cy="82709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30"/>
            <p:cNvSpPr txBox="1"/>
            <p:nvPr/>
          </p:nvSpPr>
          <p:spPr>
            <a:xfrm>
              <a:off x="2255998" y="992459"/>
              <a:ext cx="2290727" cy="380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err="1" smtClean="0"/>
                <a:t>Electron</a:t>
              </a:r>
              <a:r>
                <a:rPr lang="es-ES" sz="1600" b="1" dirty="0" smtClean="0"/>
                <a:t> </a:t>
              </a:r>
              <a:r>
                <a:rPr lang="es-ES" sz="1600" b="1" dirty="0" err="1" smtClean="0"/>
                <a:t>density</a:t>
              </a:r>
              <a:r>
                <a:rPr lang="es-ES" sz="1600" b="1" dirty="0" smtClean="0"/>
                <a:t> </a:t>
              </a:r>
              <a:r>
                <a:rPr lang="es-ES" sz="1600" b="1" dirty="0" err="1" smtClean="0"/>
                <a:t>map</a:t>
              </a:r>
              <a:endParaRPr lang="es-ES" sz="1600" b="1" dirty="0"/>
            </a:p>
          </p:txBody>
        </p:sp>
        <p:sp>
          <p:nvSpPr>
            <p:cNvPr id="9" name="CuadroTexto 39"/>
            <p:cNvSpPr txBox="1"/>
            <p:nvPr/>
          </p:nvSpPr>
          <p:spPr>
            <a:xfrm>
              <a:off x="358047" y="1963698"/>
              <a:ext cx="1400568" cy="34598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b="1" dirty="0" smtClean="0"/>
                <a:t>SPA </a:t>
              </a:r>
              <a:r>
                <a:rPr lang="es-ES" sz="1400" b="1" dirty="0" err="1" smtClean="0"/>
                <a:t>workflow</a:t>
              </a:r>
              <a:endParaRPr lang="es-ES" sz="1400" b="1" dirty="0"/>
            </a:p>
          </p:txBody>
        </p:sp>
        <p:pic>
          <p:nvPicPr>
            <p:cNvPr id="10" name="Imagen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730" y="966078"/>
              <a:ext cx="916052" cy="877575"/>
            </a:xfrm>
            <a:prstGeom prst="rect">
              <a:avLst/>
            </a:prstGeom>
          </p:spPr>
        </p:pic>
        <p:sp>
          <p:nvSpPr>
            <p:cNvPr id="11" name="1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 redondeado"/>
            <p:cNvSpPr/>
            <p:nvPr/>
          </p:nvSpPr>
          <p:spPr>
            <a:xfrm>
              <a:off x="340616" y="793730"/>
              <a:ext cx="4675727" cy="353524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996228" y="763322"/>
            <a:ext cx="4803996" cy="3349241"/>
            <a:chOff x="4666574" y="737654"/>
            <a:chExt cx="4153897" cy="2979378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726" y="737654"/>
              <a:ext cx="1953795" cy="225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14 Rectángulo"/>
            <p:cNvSpPr/>
            <p:nvPr/>
          </p:nvSpPr>
          <p:spPr>
            <a:xfrm>
              <a:off x="4824678" y="3129138"/>
              <a:ext cx="2627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141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/>
                <a:t>)</a:t>
              </a:r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824678" y="3347700"/>
              <a:ext cx="2613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b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146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 smtClean="0"/>
                <a:t>)</a:t>
              </a:r>
              <a:endParaRPr lang="es-ES" dirty="0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04" y="1485023"/>
              <a:ext cx="1410191" cy="1410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17 Rectángulo"/>
            <p:cNvSpPr/>
            <p:nvPr/>
          </p:nvSpPr>
          <p:spPr>
            <a:xfrm>
              <a:off x="7553177" y="3068960"/>
              <a:ext cx="920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</a:t>
              </a:r>
              <a:r>
                <a:rPr lang="es-ES" i="1" dirty="0" smtClean="0"/>
                <a:t> HEME</a:t>
              </a:r>
              <a:endParaRPr lang="es-ES" dirty="0"/>
            </a:p>
          </p:txBody>
        </p:sp>
        <p:sp>
          <p:nvSpPr>
            <p:cNvPr id="19" name="18 Rectángulo redondeado"/>
            <p:cNvSpPr/>
            <p:nvPr/>
          </p:nvSpPr>
          <p:spPr>
            <a:xfrm>
              <a:off x="4666574" y="764704"/>
              <a:ext cx="4153897" cy="29523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5358170" y="2924944"/>
              <a:ext cx="132279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100" dirty="0" smtClean="0"/>
                <a:t>www.cellsignal.com</a:t>
              </a:r>
              <a:endParaRPr lang="es-ES" sz="1100" dirty="0"/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5102680" y="1018893"/>
            <a:ext cx="1795684" cy="2365146"/>
            <a:chOff x="-20706" y="4193301"/>
            <a:chExt cx="2060205" cy="2581580"/>
          </a:xfrm>
        </p:grpSpPr>
        <p:sp>
          <p:nvSpPr>
            <p:cNvPr id="38" name="CuadroTexto 1"/>
            <p:cNvSpPr txBox="1"/>
            <p:nvPr/>
          </p:nvSpPr>
          <p:spPr>
            <a:xfrm>
              <a:off x="-20706" y="4193301"/>
              <a:ext cx="2060205" cy="436724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s-ES" sz="2000" b="1" dirty="0" err="1" smtClean="0"/>
                <a:t>Model</a:t>
              </a:r>
              <a:r>
                <a:rPr lang="es-ES" sz="2000" b="1" dirty="0" smtClean="0"/>
                <a:t> </a:t>
              </a:r>
              <a:r>
                <a:rPr lang="es-ES" sz="2000" b="1" dirty="0" err="1" smtClean="0"/>
                <a:t>building</a:t>
              </a:r>
              <a:endParaRPr lang="es-ES" sz="2000" b="1" dirty="0"/>
            </a:p>
          </p:txBody>
        </p:sp>
        <p:pic>
          <p:nvPicPr>
            <p:cNvPr id="39" name="Imagen 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7140" y="4629474"/>
              <a:ext cx="1020596" cy="2145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57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213756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3861048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305470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>
            <a:off x="3139705" y="116634"/>
            <a:ext cx="5616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1.- Get the initial model (s)</a:t>
            </a:r>
            <a:endParaRPr lang="en-US" sz="3600" b="1" dirty="0"/>
          </a:p>
        </p:txBody>
      </p:sp>
      <p:cxnSp>
        <p:nvCxnSpPr>
          <p:cNvPr id="24" name="23 Conector recto"/>
          <p:cNvCxnSpPr/>
          <p:nvPr/>
        </p:nvCxnSpPr>
        <p:spPr>
          <a:xfrm>
            <a:off x="5515968" y="676091"/>
            <a:ext cx="293309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30 Grupo"/>
          <p:cNvGrpSpPr/>
          <p:nvPr/>
        </p:nvGrpSpPr>
        <p:grpSpPr>
          <a:xfrm>
            <a:off x="544502" y="1192398"/>
            <a:ext cx="4683373" cy="1722675"/>
            <a:chOff x="544502" y="1192398"/>
            <a:chExt cx="4683373" cy="1722675"/>
          </a:xfrm>
        </p:grpSpPr>
        <p:sp>
          <p:nvSpPr>
            <p:cNvPr id="25" name="24 Rectángulo"/>
            <p:cNvSpPr/>
            <p:nvPr/>
          </p:nvSpPr>
          <p:spPr>
            <a:xfrm>
              <a:off x="544502" y="1192398"/>
              <a:ext cx="46833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>
                  <a:solidFill>
                    <a:srgbClr val="00B050"/>
                  </a:solidFill>
                </a:rPr>
                <a:t>Homology modeling</a:t>
              </a:r>
              <a:endParaRPr lang="en-US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544502" y="1807077"/>
              <a:ext cx="2651944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 err="1" smtClean="0"/>
                <a:t>Our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proteins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borrow</a:t>
              </a:r>
              <a:r>
                <a:rPr lang="es-ES" sz="2200" b="1" dirty="0" smtClean="0"/>
                <a:t> </a:t>
              </a:r>
            </a:p>
            <a:p>
              <a:r>
                <a:rPr lang="es-ES" sz="2200" b="1" dirty="0" err="1" smtClean="0"/>
                <a:t>the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structure</a:t>
              </a:r>
              <a:endParaRPr lang="es-ES" sz="2200" b="1" dirty="0" smtClean="0"/>
            </a:p>
            <a:p>
              <a:r>
                <a:rPr lang="es-ES" sz="2200" b="1" dirty="0" smtClean="0"/>
                <a:t>of similar </a:t>
              </a:r>
              <a:r>
                <a:rPr lang="es-ES" sz="2200" b="1" dirty="0" err="1" smtClean="0"/>
                <a:t>proteins</a:t>
              </a:r>
              <a:endParaRPr lang="es-ES" sz="2200" b="1" dirty="0"/>
            </a:p>
          </p:txBody>
        </p:sp>
      </p:grpSp>
      <p:sp>
        <p:nvSpPr>
          <p:cNvPr id="27" name="26 CuadroTexto"/>
          <p:cNvSpPr txBox="1"/>
          <p:nvPr/>
        </p:nvSpPr>
        <p:spPr>
          <a:xfrm>
            <a:off x="490884" y="5272867"/>
            <a:ext cx="25108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/>
              <a:t>1</a:t>
            </a:r>
            <a:r>
              <a:rPr lang="es-ES" sz="2000" b="1" baseline="30000" dirty="0" smtClean="0"/>
              <a:t>st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clue</a:t>
            </a:r>
            <a:r>
              <a:rPr lang="es-ES" sz="2000" b="1" dirty="0" smtClean="0"/>
              <a:t>: </a:t>
            </a:r>
          </a:p>
          <a:p>
            <a:pPr algn="ctr"/>
            <a:r>
              <a:rPr lang="es-ES" sz="2000" dirty="0" err="1" smtClean="0"/>
              <a:t>Skeleton</a:t>
            </a:r>
            <a:r>
              <a:rPr lang="es-ES" sz="2000" dirty="0" smtClean="0"/>
              <a:t> of </a:t>
            </a:r>
            <a:r>
              <a:rPr lang="es-ES" sz="2000" dirty="0" smtClean="0">
                <a:latin typeface="Symbol" panose="05050102010706020507" pitchFamily="18" charset="2"/>
              </a:rPr>
              <a:t>a</a:t>
            </a:r>
            <a:r>
              <a:rPr lang="es-ES" sz="2000" dirty="0" smtClean="0"/>
              <a:t> </a:t>
            </a:r>
            <a:r>
              <a:rPr lang="es-ES" sz="2000" dirty="0" err="1" smtClean="0"/>
              <a:t>carbons</a:t>
            </a:r>
            <a:r>
              <a:rPr lang="es-ES" sz="2000" dirty="0" smtClean="0"/>
              <a:t> </a:t>
            </a:r>
          </a:p>
          <a:p>
            <a:pPr algn="ctr"/>
            <a:r>
              <a:rPr lang="es-ES" sz="2000" dirty="0" smtClean="0"/>
              <a:t>and </a:t>
            </a:r>
          </a:p>
          <a:p>
            <a:pPr algn="ctr"/>
            <a:r>
              <a:rPr lang="es-ES" sz="2000" dirty="0" err="1" smtClean="0"/>
              <a:t>many</a:t>
            </a:r>
            <a:r>
              <a:rPr lang="es-ES" sz="2000" dirty="0" smtClean="0"/>
              <a:t> </a:t>
            </a:r>
            <a:r>
              <a:rPr lang="es-ES" sz="2000" dirty="0" err="1" smtClean="0"/>
              <a:t>side</a:t>
            </a:r>
            <a:r>
              <a:rPr lang="es-ES" sz="2000" dirty="0" smtClean="0"/>
              <a:t> </a:t>
            </a:r>
            <a:r>
              <a:rPr lang="es-ES" sz="2000" dirty="0" err="1" smtClean="0"/>
              <a:t>chains</a:t>
            </a:r>
            <a:endParaRPr lang="es-ES" sz="2000" dirty="0"/>
          </a:p>
        </p:txBody>
      </p:sp>
      <p:grpSp>
        <p:nvGrpSpPr>
          <p:cNvPr id="28" name="27 Grupo"/>
          <p:cNvGrpSpPr/>
          <p:nvPr/>
        </p:nvGrpSpPr>
        <p:grpSpPr>
          <a:xfrm>
            <a:off x="2941107" y="2453146"/>
            <a:ext cx="5867419" cy="4342167"/>
            <a:chOff x="611560" y="2248142"/>
            <a:chExt cx="5867419" cy="4342167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937734" y="4049063"/>
              <a:ext cx="2383424" cy="2699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2248142"/>
              <a:ext cx="3169310" cy="262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5906028" y="3457492"/>
            <a:ext cx="2546095" cy="1250558"/>
            <a:chOff x="3582786" y="3258562"/>
            <a:chExt cx="2546095" cy="1250558"/>
          </a:xfrm>
        </p:grpSpPr>
        <p:sp>
          <p:nvSpPr>
            <p:cNvPr id="3" name="2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" name="3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5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6996228" y="763322"/>
            <a:ext cx="4803996" cy="3349241"/>
            <a:chOff x="4666574" y="737654"/>
            <a:chExt cx="4153897" cy="297937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726" y="737654"/>
              <a:ext cx="1953795" cy="225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Rectángulo"/>
            <p:cNvSpPr/>
            <p:nvPr/>
          </p:nvSpPr>
          <p:spPr>
            <a:xfrm>
              <a:off x="4824678" y="3129138"/>
              <a:ext cx="2627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141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/>
                <a:t>)</a:t>
              </a: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4824678" y="3347700"/>
              <a:ext cx="2613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b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146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 smtClean="0"/>
                <a:t>)</a:t>
              </a:r>
              <a:endParaRPr lang="es-ES" dirty="0"/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04" y="1485023"/>
              <a:ext cx="1410191" cy="1410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11 Rectángulo"/>
            <p:cNvSpPr/>
            <p:nvPr/>
          </p:nvSpPr>
          <p:spPr>
            <a:xfrm>
              <a:off x="7553177" y="3068960"/>
              <a:ext cx="920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</a:t>
              </a:r>
              <a:r>
                <a:rPr lang="es-ES" i="1" dirty="0" smtClean="0"/>
                <a:t> HEME</a:t>
              </a:r>
              <a:endParaRPr lang="es-ES" dirty="0"/>
            </a:p>
          </p:txBody>
        </p:sp>
        <p:sp>
          <p:nvSpPr>
            <p:cNvPr id="13" name="12 Rectángulo redondeado"/>
            <p:cNvSpPr/>
            <p:nvPr/>
          </p:nvSpPr>
          <p:spPr>
            <a:xfrm>
              <a:off x="4666574" y="764704"/>
              <a:ext cx="4153897" cy="29523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5358170" y="2924944"/>
              <a:ext cx="132279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100" dirty="0" smtClean="0"/>
                <a:t>www.cellsignal.com</a:t>
              </a:r>
              <a:endParaRPr lang="es-E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6529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05" y="712422"/>
            <a:ext cx="5700916" cy="612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00" y="2427990"/>
            <a:ext cx="3401845" cy="288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2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04" y="728345"/>
            <a:ext cx="5700917" cy="604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660" y="2272072"/>
            <a:ext cx="2664779" cy="304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32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1" y="666580"/>
            <a:ext cx="5902068" cy="620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00" y="2427990"/>
            <a:ext cx="3401845" cy="288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37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69" y="723085"/>
            <a:ext cx="5817484" cy="6085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660" y="2272072"/>
            <a:ext cx="2664779" cy="304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71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3" y="740041"/>
            <a:ext cx="5826126" cy="6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3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21 Grupo"/>
          <p:cNvGrpSpPr/>
          <p:nvPr/>
        </p:nvGrpSpPr>
        <p:grpSpPr>
          <a:xfrm>
            <a:off x="7590113" y="4013822"/>
            <a:ext cx="3774535" cy="2512450"/>
            <a:chOff x="7590113" y="3951676"/>
            <a:chExt cx="3774535" cy="251245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0113" y="3951676"/>
              <a:ext cx="3774535" cy="251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Elipse"/>
            <p:cNvSpPr/>
            <p:nvPr/>
          </p:nvSpPr>
          <p:spPr>
            <a:xfrm>
              <a:off x="9051150" y="4605878"/>
              <a:ext cx="1108132" cy="109840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432" y="1414008"/>
            <a:ext cx="3712015" cy="250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86600" y="30009"/>
            <a:ext cx="1122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3.- Flexible fitting (refinement) of model(s) in map</a:t>
            </a:r>
            <a:endParaRPr lang="en-US" sz="3600" b="1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4955564" y="589466"/>
            <a:ext cx="218014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7424198" y="895591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Get the final model(s)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9059715" y="1725041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7555823" y="2738957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7654892" y="5681940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3" y="740041"/>
            <a:ext cx="5826126" cy="6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4255536" y="6411046"/>
            <a:ext cx="32470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Manual and automatic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6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0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 rot="-2100000">
            <a:off x="5224460" y="530485"/>
            <a:ext cx="2546095" cy="1250558"/>
            <a:chOff x="3582786" y="3258562"/>
            <a:chExt cx="2546095" cy="1250558"/>
          </a:xfrm>
        </p:grpSpPr>
        <p:sp>
          <p:nvSpPr>
            <p:cNvPr id="9" name="8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" name="9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2 Rectángulo"/>
          <p:cNvSpPr/>
          <p:nvPr/>
        </p:nvSpPr>
        <p:spPr>
          <a:xfrm>
            <a:off x="3471293" y="1316633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73719" y="573077"/>
            <a:ext cx="6141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Is this structure reliable?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86517" y="589466"/>
            <a:ext cx="19747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006467" y="300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4.- Model(s) validation</a:t>
            </a:r>
            <a:endParaRPr lang="en-US" sz="3600" b="1" dirty="0"/>
          </a:p>
        </p:txBody>
      </p:sp>
      <p:grpSp>
        <p:nvGrpSpPr>
          <p:cNvPr id="13" name="12 Grupo"/>
          <p:cNvGrpSpPr/>
          <p:nvPr/>
        </p:nvGrpSpPr>
        <p:grpSpPr>
          <a:xfrm>
            <a:off x="3936890" y="3343851"/>
            <a:ext cx="2391935" cy="1526358"/>
            <a:chOff x="2830014" y="2589584"/>
            <a:chExt cx="2391935" cy="1526358"/>
          </a:xfrm>
        </p:grpSpPr>
        <p:sp>
          <p:nvSpPr>
            <p:cNvPr id="14" name="13 Flecha curvada hacia arriba"/>
            <p:cNvSpPr/>
            <p:nvPr/>
          </p:nvSpPr>
          <p:spPr>
            <a:xfrm rot="13440000" flipH="1" flipV="1">
              <a:off x="3188311" y="3426607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0014" y="2589584"/>
              <a:ext cx="805881" cy="1415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4483135" y="6221829"/>
            <a:ext cx="3941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Q (Submission)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28" name="27 Grupo"/>
          <p:cNvGrpSpPr/>
          <p:nvPr/>
        </p:nvGrpSpPr>
        <p:grpSpPr>
          <a:xfrm>
            <a:off x="7148387" y="3461079"/>
            <a:ext cx="5043613" cy="3176248"/>
            <a:chOff x="7148387" y="3461079"/>
            <a:chExt cx="5043613" cy="3176248"/>
          </a:xfrm>
        </p:grpSpPr>
        <p:sp>
          <p:nvSpPr>
            <p:cNvPr id="17" name="16 Rectángulo"/>
            <p:cNvSpPr/>
            <p:nvPr/>
          </p:nvSpPr>
          <p:spPr>
            <a:xfrm>
              <a:off x="7148387" y="5806330"/>
              <a:ext cx="504361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Is the map derived from the model similar to the original map?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5703" y="3461079"/>
              <a:ext cx="2463121" cy="2469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013" y="3582581"/>
            <a:ext cx="2371207" cy="2317045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653125" y="1784413"/>
            <a:ext cx="6141046" cy="4089720"/>
            <a:chOff x="653125" y="1784413"/>
            <a:chExt cx="6141046" cy="4089720"/>
          </a:xfrm>
        </p:grpSpPr>
        <p:sp>
          <p:nvSpPr>
            <p:cNvPr id="16" name="15 Rectángulo"/>
            <p:cNvSpPr/>
            <p:nvPr/>
          </p:nvSpPr>
          <p:spPr>
            <a:xfrm>
              <a:off x="653125" y="4673804"/>
              <a:ext cx="614104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Is this structure similar</a:t>
              </a:r>
            </a:p>
            <a:p>
              <a:r>
                <a:rPr lang="en-US" sz="2400" b="1" dirty="0" smtClean="0">
                  <a:solidFill>
                    <a:srgbClr val="0070C0"/>
                  </a:solidFill>
                </a:rPr>
                <a:t>to structures of the database?</a:t>
              </a:r>
            </a:p>
            <a:p>
              <a:r>
                <a:rPr lang="en-US" sz="2400" b="1" dirty="0" smtClean="0">
                  <a:solidFill>
                    <a:srgbClr val="0070C0"/>
                  </a:solidFill>
                </a:rPr>
                <a:t>(Bond lengths, angles, contacts …)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22" name="21 Grupo"/>
            <p:cNvGrpSpPr/>
            <p:nvPr/>
          </p:nvGrpSpPr>
          <p:grpSpPr>
            <a:xfrm>
              <a:off x="2903075" y="2305502"/>
              <a:ext cx="2053341" cy="2481199"/>
              <a:chOff x="3429286" y="3825837"/>
              <a:chExt cx="2479651" cy="2648978"/>
            </a:xfrm>
          </p:grpSpPr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2979" y="3861048"/>
                <a:ext cx="2475958" cy="261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26 Rectángulo"/>
              <p:cNvSpPr/>
              <p:nvPr/>
            </p:nvSpPr>
            <p:spPr>
              <a:xfrm>
                <a:off x="3429286" y="3825837"/>
                <a:ext cx="288032" cy="3505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23" name="22 Grupo"/>
            <p:cNvGrpSpPr/>
            <p:nvPr/>
          </p:nvGrpSpPr>
          <p:grpSpPr>
            <a:xfrm>
              <a:off x="843379" y="1784413"/>
              <a:ext cx="2105913" cy="2119589"/>
              <a:chOff x="286564" y="2128157"/>
              <a:chExt cx="2028848" cy="2020923"/>
            </a:xfrm>
          </p:grpSpPr>
          <p:pic>
            <p:nvPicPr>
              <p:cNvPr id="2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564" y="2128157"/>
                <a:ext cx="2028848" cy="2020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24 Rectángulo"/>
              <p:cNvSpPr/>
              <p:nvPr/>
            </p:nvSpPr>
            <p:spPr>
              <a:xfrm>
                <a:off x="803207" y="3212976"/>
                <a:ext cx="995562" cy="629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 smtClean="0">
                    <a:solidFill>
                      <a:srgbClr val="FF0000"/>
                    </a:solidFill>
                  </a:rPr>
                  <a:t>PDB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" name="3 Rectángulo"/>
          <p:cNvSpPr/>
          <p:nvPr/>
        </p:nvSpPr>
        <p:spPr>
          <a:xfrm>
            <a:off x="5462417" y="801238"/>
            <a:ext cx="7517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Map and model similarity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7942374" y="1264691"/>
            <a:ext cx="4031716" cy="2317890"/>
            <a:chOff x="7942374" y="1264691"/>
            <a:chExt cx="4031716" cy="2317890"/>
          </a:xfrm>
        </p:grpSpPr>
        <p:pic>
          <p:nvPicPr>
            <p:cNvPr id="33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2374" y="1264691"/>
              <a:ext cx="2234889" cy="2317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33 Rectángulo"/>
            <p:cNvSpPr/>
            <p:nvPr/>
          </p:nvSpPr>
          <p:spPr>
            <a:xfrm>
              <a:off x="10219826" y="2004064"/>
              <a:ext cx="175426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70C0"/>
                  </a:solidFill>
                </a:rPr>
                <a:t>Map/model </a:t>
              </a:r>
            </a:p>
            <a:p>
              <a:pPr algn="ctr"/>
              <a:r>
                <a:rPr lang="en-US" sz="2400" b="1" dirty="0" smtClean="0">
                  <a:solidFill>
                    <a:srgbClr val="0070C0"/>
                  </a:solidFill>
                </a:rPr>
                <a:t>fitting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2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207812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0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678423" y="25376"/>
            <a:ext cx="5904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0.- Map preprocessing</a:t>
            </a:r>
            <a:endParaRPr lang="en-US" sz="3600" b="1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4147457" y="601438"/>
            <a:ext cx="36004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1135312" y="2089995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Map sharpening</a:t>
            </a:r>
            <a:endParaRPr lang="en-US" sz="3600" b="1" dirty="0"/>
          </a:p>
        </p:txBody>
      </p:sp>
      <p:sp>
        <p:nvSpPr>
          <p:cNvPr id="5" name="4 Rectángulo"/>
          <p:cNvSpPr/>
          <p:nvPr/>
        </p:nvSpPr>
        <p:spPr>
          <a:xfrm>
            <a:off x="1073113" y="5122061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Extract unit cell</a:t>
            </a:r>
            <a:endParaRPr lang="en-US" sz="3600" b="1" dirty="0"/>
          </a:p>
        </p:txBody>
      </p:sp>
      <p:grpSp>
        <p:nvGrpSpPr>
          <p:cNvPr id="6" name="5 Grupo"/>
          <p:cNvGrpSpPr/>
          <p:nvPr/>
        </p:nvGrpSpPr>
        <p:grpSpPr>
          <a:xfrm>
            <a:off x="6159328" y="671707"/>
            <a:ext cx="5030653" cy="3301336"/>
            <a:chOff x="3747813" y="764703"/>
            <a:chExt cx="5030653" cy="3301336"/>
          </a:xfrm>
        </p:grpSpPr>
        <p:grpSp>
          <p:nvGrpSpPr>
            <p:cNvPr id="7" name="6 Grupo"/>
            <p:cNvGrpSpPr/>
            <p:nvPr/>
          </p:nvGrpSpPr>
          <p:grpSpPr>
            <a:xfrm>
              <a:off x="3866195" y="916271"/>
              <a:ext cx="4836748" cy="2944777"/>
              <a:chOff x="3635896" y="923273"/>
              <a:chExt cx="5388470" cy="3297815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923273"/>
                <a:ext cx="2510173" cy="1462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8144" y="923273"/>
                <a:ext cx="2504081" cy="1462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2385509"/>
                <a:ext cx="5316462" cy="18355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12 Rectángulo"/>
              <p:cNvSpPr/>
              <p:nvPr/>
            </p:nvSpPr>
            <p:spPr>
              <a:xfrm>
                <a:off x="3635896" y="3717032"/>
                <a:ext cx="504056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8" name="7 Rectángulo redondeado"/>
            <p:cNvSpPr/>
            <p:nvPr/>
          </p:nvSpPr>
          <p:spPr>
            <a:xfrm>
              <a:off x="3747813" y="764703"/>
              <a:ext cx="5030653" cy="329691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5415116" y="3789040"/>
              <a:ext cx="20092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Ramírez-</a:t>
              </a:r>
              <a:r>
                <a:rPr lang="es-ES" sz="1200" dirty="0" err="1" smtClean="0"/>
                <a:t>Aportela</a:t>
              </a:r>
              <a:r>
                <a:rPr lang="es-ES" sz="1200" dirty="0" smtClean="0"/>
                <a:t> </a:t>
              </a:r>
              <a:r>
                <a:rPr lang="es-ES" sz="1200" i="1" dirty="0" smtClean="0"/>
                <a:t>et al., </a:t>
              </a:r>
              <a:r>
                <a:rPr lang="es-ES" sz="1200" dirty="0" smtClean="0"/>
                <a:t>2018</a:t>
              </a:r>
              <a:endParaRPr lang="es-ES" sz="1200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5968848" y="4149080"/>
            <a:ext cx="5455831" cy="2592288"/>
            <a:chOff x="3580665" y="4149080"/>
            <a:chExt cx="5455831" cy="2592288"/>
          </a:xfrm>
        </p:grpSpPr>
        <p:grpSp>
          <p:nvGrpSpPr>
            <p:cNvPr id="15" name="14 Grupo"/>
            <p:cNvGrpSpPr/>
            <p:nvPr/>
          </p:nvGrpSpPr>
          <p:grpSpPr>
            <a:xfrm>
              <a:off x="3580665" y="4149080"/>
              <a:ext cx="5455831" cy="2592288"/>
              <a:chOff x="3580665" y="4149080"/>
              <a:chExt cx="5455831" cy="2592288"/>
            </a:xfrm>
          </p:grpSpPr>
          <p:pic>
            <p:nvPicPr>
              <p:cNvPr id="17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0465" y="4671730"/>
                <a:ext cx="2511995" cy="1802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0665" y="4232751"/>
                <a:ext cx="2714573" cy="2508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18 Rectángulo redondeado"/>
              <p:cNvSpPr/>
              <p:nvPr/>
            </p:nvSpPr>
            <p:spPr>
              <a:xfrm>
                <a:off x="3580665" y="4149080"/>
                <a:ext cx="5455831" cy="2592288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6" name="15 Rectángulo"/>
            <p:cNvSpPr/>
            <p:nvPr/>
          </p:nvSpPr>
          <p:spPr>
            <a:xfrm>
              <a:off x="5940152" y="6372036"/>
              <a:ext cx="850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sym</a:t>
              </a:r>
              <a:r>
                <a:rPr lang="es-ES" dirty="0" smtClean="0"/>
                <a:t> </a:t>
              </a:r>
              <a:r>
                <a:rPr lang="es-ES" b="1" dirty="0" smtClean="0">
                  <a:solidFill>
                    <a:srgbClr val="FF0000"/>
                  </a:solidFill>
                </a:rPr>
                <a:t>C8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7604556" y="3116062"/>
            <a:ext cx="3436172" cy="579983"/>
            <a:chOff x="7604556" y="3116062"/>
            <a:chExt cx="3436172" cy="579983"/>
          </a:xfrm>
        </p:grpSpPr>
        <p:sp>
          <p:nvSpPr>
            <p:cNvPr id="20" name="19 Elipse"/>
            <p:cNvSpPr/>
            <p:nvPr/>
          </p:nvSpPr>
          <p:spPr>
            <a:xfrm rot="960000">
              <a:off x="9916883" y="3116063"/>
              <a:ext cx="1123845" cy="5799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Elipse"/>
            <p:cNvSpPr/>
            <p:nvPr/>
          </p:nvSpPr>
          <p:spPr>
            <a:xfrm rot="960000">
              <a:off x="7604556" y="3116062"/>
              <a:ext cx="1123845" cy="5799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7325467" y="2173366"/>
            <a:ext cx="2963752" cy="411513"/>
            <a:chOff x="7325467" y="2173366"/>
            <a:chExt cx="2963752" cy="411513"/>
          </a:xfrm>
        </p:grpSpPr>
        <p:sp>
          <p:nvSpPr>
            <p:cNvPr id="23" name="22 Elipse"/>
            <p:cNvSpPr/>
            <p:nvPr/>
          </p:nvSpPr>
          <p:spPr>
            <a:xfrm rot="1500000">
              <a:off x="9570127" y="2173366"/>
              <a:ext cx="719092" cy="36564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Elipse"/>
            <p:cNvSpPr/>
            <p:nvPr/>
          </p:nvSpPr>
          <p:spPr>
            <a:xfrm rot="1500000">
              <a:off x="7325467" y="2219230"/>
              <a:ext cx="719092" cy="36564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8897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207812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10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7139068" y="6357159"/>
            <a:ext cx="163207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3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368567" y="1200527"/>
            <a:ext cx="5144165" cy="884421"/>
            <a:chOff x="2771800" y="1431360"/>
            <a:chExt cx="5144165" cy="884421"/>
          </a:xfrm>
        </p:grpSpPr>
        <p:sp>
          <p:nvSpPr>
            <p:cNvPr id="3" name="2 CuadroTexto"/>
            <p:cNvSpPr txBox="1"/>
            <p:nvPr/>
          </p:nvSpPr>
          <p:spPr>
            <a:xfrm>
              <a:off x="2771800" y="1431360"/>
              <a:ext cx="42731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/>
                <a:t>* </a:t>
              </a:r>
              <a:r>
                <a:rPr lang="es-ES" sz="2400" dirty="0" err="1" smtClean="0"/>
                <a:t>Borrowed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from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crystallography</a:t>
              </a:r>
              <a:endParaRPr lang="es-ES" sz="2400" dirty="0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2771800" y="1854116"/>
              <a:ext cx="5144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/>
                <a:t>* </a:t>
              </a:r>
              <a:r>
                <a:rPr lang="es-ES" sz="2400" dirty="0" err="1" smtClean="0"/>
                <a:t>Specifically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designed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for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cryo</a:t>
              </a:r>
              <a:r>
                <a:rPr lang="es-ES" sz="2400" dirty="0" smtClean="0"/>
                <a:t>-EM data</a:t>
              </a:r>
              <a:endParaRPr lang="es-ES" sz="2400" dirty="0"/>
            </a:p>
          </p:txBody>
        </p:sp>
      </p:grpSp>
      <p:cxnSp>
        <p:nvCxnSpPr>
          <p:cNvPr id="5" name="4 Conector recto"/>
          <p:cNvCxnSpPr/>
          <p:nvPr/>
        </p:nvCxnSpPr>
        <p:spPr>
          <a:xfrm>
            <a:off x="4982400" y="1034059"/>
            <a:ext cx="16862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Rectángulo"/>
          <p:cNvSpPr/>
          <p:nvPr/>
        </p:nvSpPr>
        <p:spPr>
          <a:xfrm>
            <a:off x="4793958" y="30152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716623" y="3042649"/>
            <a:ext cx="1373568" cy="3415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(</a:t>
            </a:r>
            <a:r>
              <a:rPr lang="es-ES" sz="1200" dirty="0" err="1" smtClean="0"/>
              <a:t>Cassidy</a:t>
            </a:r>
            <a:r>
              <a:rPr lang="es-ES" sz="1200" i="1" dirty="0" smtClean="0"/>
              <a:t> et al.)</a:t>
            </a:r>
            <a:endParaRPr lang="es-ES" sz="1200" i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774" y="5589240"/>
            <a:ext cx="13716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4" y="2348549"/>
            <a:ext cx="10940347" cy="336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7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44" y="0"/>
            <a:ext cx="9709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3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86" y="142697"/>
            <a:ext cx="9027850" cy="55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020443" y="6165304"/>
            <a:ext cx="1114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https://github.com/I2PC/scipion/wiki/tutorials/tutorial_model_building_basic.pdf</a:t>
            </a:r>
          </a:p>
        </p:txBody>
      </p:sp>
    </p:spTree>
    <p:extLst>
      <p:ext uri="{BB962C8B-B14F-4D97-AF65-F5344CB8AC3E}">
        <p14:creationId xmlns:p14="http://schemas.microsoft.com/office/powerpoint/2010/main" val="40830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59" y="997630"/>
            <a:ext cx="4611470" cy="486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867775" y="1078344"/>
            <a:ext cx="4475862" cy="4562574"/>
            <a:chOff x="1922888" y="1182750"/>
            <a:chExt cx="2997991" cy="3146225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3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7814318" y="694074"/>
            <a:ext cx="2244532" cy="5428262"/>
            <a:chOff x="7814318" y="694074"/>
            <a:chExt cx="2244532" cy="5428262"/>
          </a:xfrm>
        </p:grpSpPr>
        <p:sp>
          <p:nvSpPr>
            <p:cNvPr id="4" name="3 Rectángulo"/>
            <p:cNvSpPr/>
            <p:nvPr/>
          </p:nvSpPr>
          <p:spPr>
            <a:xfrm>
              <a:off x="7814318" y="69407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 smtClean="0">
                  <a:latin typeface="Symbol" panose="05050102010706020507" pitchFamily="18" charset="2"/>
                </a:rPr>
                <a:t>a</a:t>
              </a:r>
              <a:r>
                <a:rPr lang="es-ES" dirty="0" smtClean="0"/>
                <a:t> (</a:t>
              </a:r>
              <a:r>
                <a:rPr lang="es-ES" b="1" dirty="0" smtClean="0"/>
                <a:t>141</a:t>
              </a:r>
              <a:r>
                <a:rPr lang="es-ES" dirty="0" smtClean="0"/>
                <a:t> </a:t>
              </a:r>
              <a:r>
                <a:rPr lang="es-ES" dirty="0" err="1" smtClean="0"/>
                <a:t>aa</a:t>
              </a:r>
              <a:r>
                <a:rPr lang="es-ES" dirty="0" smtClean="0"/>
                <a:t>)</a:t>
              </a:r>
              <a:endParaRPr lang="es-ES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149353" y="575300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a</a:t>
              </a:r>
              <a:r>
                <a:rPr lang="es-ES" dirty="0"/>
                <a:t> (</a:t>
              </a:r>
              <a:r>
                <a:rPr lang="es-ES" b="1" dirty="0"/>
                <a:t>141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5644021" y="2192850"/>
            <a:ext cx="6547979" cy="2563556"/>
            <a:chOff x="5644021" y="2192850"/>
            <a:chExt cx="6547979" cy="2563556"/>
          </a:xfrm>
        </p:grpSpPr>
        <p:sp>
          <p:nvSpPr>
            <p:cNvPr id="7" name="6 Rectángulo"/>
            <p:cNvSpPr/>
            <p:nvPr/>
          </p:nvSpPr>
          <p:spPr>
            <a:xfrm>
              <a:off x="5644021" y="219285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10301739" y="438707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cxnSp>
        <p:nvCxnSpPr>
          <p:cNvPr id="9" name="8 Conector recto"/>
          <p:cNvCxnSpPr/>
          <p:nvPr/>
        </p:nvCxnSpPr>
        <p:spPr>
          <a:xfrm>
            <a:off x="1272746" y="1396314"/>
            <a:ext cx="3847894" cy="433071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1451191" y="6383955"/>
            <a:ext cx="3245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err="1"/>
              <a:t>sym</a:t>
            </a:r>
            <a:r>
              <a:rPr lang="es-ES" sz="2400" dirty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C2</a:t>
            </a:r>
            <a:r>
              <a:rPr lang="es-ES" sz="2400" b="1" dirty="0" smtClean="0"/>
              <a:t>;</a:t>
            </a:r>
            <a:r>
              <a:rPr lang="es-ES" sz="2400" b="1" dirty="0" smtClean="0">
                <a:solidFill>
                  <a:srgbClr val="FF0000"/>
                </a:solidFill>
              </a:rPr>
              <a:t> 3.2 </a:t>
            </a:r>
            <a:r>
              <a:rPr lang="es-ES" sz="2400" dirty="0"/>
              <a:t>Å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resolution</a:t>
            </a:r>
            <a:endParaRPr lang="es-ES" sz="2400" b="1" dirty="0"/>
          </a:p>
        </p:txBody>
      </p:sp>
      <p:cxnSp>
        <p:nvCxnSpPr>
          <p:cNvPr id="11" name="10 Conector recto"/>
          <p:cNvCxnSpPr/>
          <p:nvPr/>
        </p:nvCxnSpPr>
        <p:spPr>
          <a:xfrm rot="2700000">
            <a:off x="1194146" y="1394714"/>
            <a:ext cx="3847894" cy="4330718"/>
          </a:xfrm>
          <a:prstGeom prst="line">
            <a:avLst/>
          </a:prstGeom>
          <a:ln w="19050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5400000">
            <a:off x="1097896" y="1404339"/>
            <a:ext cx="3847894" cy="4330718"/>
          </a:xfrm>
          <a:prstGeom prst="line">
            <a:avLst/>
          </a:prstGeom>
          <a:ln w="2857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33 Grupo"/>
          <p:cNvGrpSpPr/>
          <p:nvPr/>
        </p:nvGrpSpPr>
        <p:grpSpPr>
          <a:xfrm>
            <a:off x="7589930" y="1649744"/>
            <a:ext cx="3130508" cy="3539650"/>
            <a:chOff x="7589930" y="1649744"/>
            <a:chExt cx="3130508" cy="3539650"/>
          </a:xfrm>
        </p:grpSpPr>
        <p:sp>
          <p:nvSpPr>
            <p:cNvPr id="14" name="13 Elipse"/>
            <p:cNvSpPr/>
            <p:nvPr/>
          </p:nvSpPr>
          <p:spPr>
            <a:xfrm>
              <a:off x="8589380" y="1649744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Elipse"/>
            <p:cNvSpPr/>
            <p:nvPr/>
          </p:nvSpPr>
          <p:spPr>
            <a:xfrm>
              <a:off x="9883040" y="3260645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Elipse"/>
            <p:cNvSpPr/>
            <p:nvPr/>
          </p:nvSpPr>
          <p:spPr>
            <a:xfrm>
              <a:off x="8886417" y="4273693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Elipse"/>
            <p:cNvSpPr/>
            <p:nvPr/>
          </p:nvSpPr>
          <p:spPr>
            <a:xfrm>
              <a:off x="7589930" y="2515999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718945" y="165973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Human </a:t>
            </a:r>
            <a:r>
              <a:rPr lang="es-ES" sz="2000" b="1" dirty="0" err="1" smtClean="0">
                <a:solidFill>
                  <a:srgbClr val="00B050"/>
                </a:solidFill>
              </a:rPr>
              <a:t>Haemoglobin</a:t>
            </a:r>
            <a:endParaRPr lang="es-ES" sz="2000" b="1" dirty="0">
              <a:solidFill>
                <a:srgbClr val="00B05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727362" y="3825837"/>
            <a:ext cx="288032" cy="35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10474863" y="6483982"/>
            <a:ext cx="1544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(</a:t>
            </a:r>
            <a:r>
              <a:rPr lang="es-ES" sz="1100" dirty="0" err="1" smtClean="0"/>
              <a:t>Khoshouei</a:t>
            </a:r>
            <a:r>
              <a:rPr lang="es-ES" sz="1100" dirty="0" smtClean="0"/>
              <a:t> </a:t>
            </a:r>
            <a:r>
              <a:rPr lang="es-ES" sz="1100" i="1" dirty="0" smtClean="0"/>
              <a:t>et al., </a:t>
            </a:r>
            <a:r>
              <a:rPr lang="es-ES" sz="1100" dirty="0" smtClean="0"/>
              <a:t>2017)</a:t>
            </a:r>
            <a:endParaRPr lang="es-ES" sz="1100" dirty="0"/>
          </a:p>
        </p:txBody>
      </p:sp>
      <p:sp>
        <p:nvSpPr>
          <p:cNvPr id="35" name="34 Rectángulo"/>
          <p:cNvSpPr/>
          <p:nvPr/>
        </p:nvSpPr>
        <p:spPr>
          <a:xfrm>
            <a:off x="6702641" y="878740"/>
            <a:ext cx="568171" cy="418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Flecha curvada hacia arriba"/>
          <p:cNvSpPr/>
          <p:nvPr/>
        </p:nvSpPr>
        <p:spPr>
          <a:xfrm rot="434495" flipV="1">
            <a:off x="4337398" y="582078"/>
            <a:ext cx="3733188" cy="965856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7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59" y="997630"/>
            <a:ext cx="4611470" cy="486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867775" y="1078344"/>
            <a:ext cx="4475862" cy="4562574"/>
            <a:chOff x="1922888" y="1182750"/>
            <a:chExt cx="2997991" cy="3146225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3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7814318" y="694074"/>
            <a:ext cx="2244532" cy="5428262"/>
            <a:chOff x="7814318" y="694074"/>
            <a:chExt cx="2244532" cy="5428262"/>
          </a:xfrm>
        </p:grpSpPr>
        <p:sp>
          <p:nvSpPr>
            <p:cNvPr id="4" name="3 Rectángulo"/>
            <p:cNvSpPr/>
            <p:nvPr/>
          </p:nvSpPr>
          <p:spPr>
            <a:xfrm>
              <a:off x="7814318" y="69407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 smtClean="0">
                  <a:latin typeface="Symbol" panose="05050102010706020507" pitchFamily="18" charset="2"/>
                </a:rPr>
                <a:t>a</a:t>
              </a:r>
              <a:r>
                <a:rPr lang="es-ES" dirty="0" smtClean="0"/>
                <a:t> (</a:t>
              </a:r>
              <a:r>
                <a:rPr lang="es-ES" b="1" dirty="0" smtClean="0"/>
                <a:t>141</a:t>
              </a:r>
              <a:r>
                <a:rPr lang="es-ES" dirty="0" smtClean="0"/>
                <a:t> </a:t>
              </a:r>
              <a:r>
                <a:rPr lang="es-ES" dirty="0" err="1" smtClean="0"/>
                <a:t>aa</a:t>
              </a:r>
              <a:r>
                <a:rPr lang="es-ES" dirty="0" smtClean="0"/>
                <a:t>)</a:t>
              </a:r>
              <a:endParaRPr lang="es-ES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149353" y="575300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a</a:t>
              </a:r>
              <a:r>
                <a:rPr lang="es-ES" dirty="0"/>
                <a:t> (</a:t>
              </a:r>
              <a:r>
                <a:rPr lang="es-ES" b="1" dirty="0"/>
                <a:t>141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5644021" y="2192850"/>
            <a:ext cx="6547979" cy="2563556"/>
            <a:chOff x="5644021" y="2192850"/>
            <a:chExt cx="6547979" cy="2563556"/>
          </a:xfrm>
        </p:grpSpPr>
        <p:sp>
          <p:nvSpPr>
            <p:cNvPr id="7" name="6 Rectángulo"/>
            <p:cNvSpPr/>
            <p:nvPr/>
          </p:nvSpPr>
          <p:spPr>
            <a:xfrm>
              <a:off x="5644021" y="219285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10301739" y="438707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sp>
        <p:nvSpPr>
          <p:cNvPr id="10" name="9 Rectángulo"/>
          <p:cNvSpPr/>
          <p:nvPr/>
        </p:nvSpPr>
        <p:spPr>
          <a:xfrm>
            <a:off x="1451191" y="6383955"/>
            <a:ext cx="3245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err="1"/>
              <a:t>sym</a:t>
            </a:r>
            <a:r>
              <a:rPr lang="es-ES" sz="2400" dirty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C2</a:t>
            </a:r>
            <a:r>
              <a:rPr lang="es-ES" sz="2400" b="1" dirty="0" smtClean="0"/>
              <a:t>;</a:t>
            </a:r>
            <a:r>
              <a:rPr lang="es-ES" sz="2400" b="1" dirty="0" smtClean="0">
                <a:solidFill>
                  <a:srgbClr val="FF0000"/>
                </a:solidFill>
              </a:rPr>
              <a:t> 3.2 </a:t>
            </a:r>
            <a:r>
              <a:rPr lang="es-ES" sz="2400" dirty="0"/>
              <a:t>Å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resolution</a:t>
            </a:r>
            <a:endParaRPr lang="es-ES" sz="24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718945" y="165973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Human </a:t>
            </a:r>
            <a:r>
              <a:rPr lang="es-ES" sz="2000" b="1" dirty="0" err="1" smtClean="0">
                <a:solidFill>
                  <a:srgbClr val="00B050"/>
                </a:solidFill>
              </a:rPr>
              <a:t>Haemoglobin</a:t>
            </a:r>
            <a:endParaRPr lang="es-ES" sz="2000" b="1" dirty="0">
              <a:solidFill>
                <a:srgbClr val="00B05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727362" y="3825837"/>
            <a:ext cx="288032" cy="35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10474863" y="6483982"/>
            <a:ext cx="1544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(</a:t>
            </a:r>
            <a:r>
              <a:rPr lang="es-ES" sz="1100" dirty="0" err="1" smtClean="0"/>
              <a:t>Khoshouei</a:t>
            </a:r>
            <a:r>
              <a:rPr lang="es-ES" sz="1100" dirty="0" smtClean="0"/>
              <a:t> </a:t>
            </a:r>
            <a:r>
              <a:rPr lang="es-ES" sz="1100" i="1" dirty="0" smtClean="0"/>
              <a:t>et al., </a:t>
            </a:r>
            <a:r>
              <a:rPr lang="es-ES" sz="1100" dirty="0" smtClean="0"/>
              <a:t>2017)</a:t>
            </a:r>
            <a:endParaRPr lang="es-ES" sz="1100" dirty="0"/>
          </a:p>
        </p:txBody>
      </p:sp>
      <p:sp>
        <p:nvSpPr>
          <p:cNvPr id="35" name="34 Rectángulo"/>
          <p:cNvSpPr/>
          <p:nvPr/>
        </p:nvSpPr>
        <p:spPr>
          <a:xfrm>
            <a:off x="6702641" y="878740"/>
            <a:ext cx="568171" cy="418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Flecha curvada hacia arriba"/>
          <p:cNvSpPr/>
          <p:nvPr/>
        </p:nvSpPr>
        <p:spPr>
          <a:xfrm rot="434495" flipV="1">
            <a:off x="4337398" y="582078"/>
            <a:ext cx="3733188" cy="965856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8116572" y="1029494"/>
            <a:ext cx="2873983" cy="24683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96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86 Grupo"/>
          <p:cNvGrpSpPr/>
          <p:nvPr/>
        </p:nvGrpSpPr>
        <p:grpSpPr>
          <a:xfrm>
            <a:off x="4587016" y="4587545"/>
            <a:ext cx="3245865" cy="2135589"/>
            <a:chOff x="4587016" y="4587545"/>
            <a:chExt cx="3245865" cy="2135589"/>
          </a:xfrm>
        </p:grpSpPr>
        <p:grpSp>
          <p:nvGrpSpPr>
            <p:cNvPr id="78" name="77 Grupo"/>
            <p:cNvGrpSpPr/>
            <p:nvPr/>
          </p:nvGrpSpPr>
          <p:grpSpPr>
            <a:xfrm>
              <a:off x="5075616" y="4776476"/>
              <a:ext cx="1708778" cy="1946658"/>
              <a:chOff x="5430736" y="4776476"/>
              <a:chExt cx="1708778" cy="1946658"/>
            </a:xfrm>
          </p:grpSpPr>
          <p:pic>
            <p:nvPicPr>
              <p:cNvPr id="82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0736" y="4776476"/>
                <a:ext cx="1708778" cy="1813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70 Rectángulo"/>
              <p:cNvSpPr/>
              <p:nvPr/>
            </p:nvSpPr>
            <p:spPr>
              <a:xfrm rot="2700000">
                <a:off x="5208008" y="5586161"/>
                <a:ext cx="1462780" cy="811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2" name="31 Flecha curvada hacia arriba"/>
            <p:cNvSpPr/>
            <p:nvPr/>
          </p:nvSpPr>
          <p:spPr>
            <a:xfrm rot="4380000">
              <a:off x="4264547" y="5032446"/>
              <a:ext cx="1237061" cy="592124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33" name="32 Flecha curvada hacia arriba"/>
            <p:cNvSpPr/>
            <p:nvPr/>
          </p:nvSpPr>
          <p:spPr>
            <a:xfrm rot="5940000" flipV="1">
              <a:off x="7006937" y="4816862"/>
              <a:ext cx="1055262" cy="59662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3013886" y="3447828"/>
            <a:ext cx="2074832" cy="2212499"/>
            <a:chOff x="3111217" y="3656573"/>
            <a:chExt cx="1019628" cy="1141916"/>
          </a:xfrm>
        </p:grpSpPr>
        <p:grpSp>
          <p:nvGrpSpPr>
            <p:cNvPr id="56" name="55 Grupo"/>
            <p:cNvGrpSpPr/>
            <p:nvPr/>
          </p:nvGrpSpPr>
          <p:grpSpPr>
            <a:xfrm>
              <a:off x="3206319" y="3656573"/>
              <a:ext cx="924526" cy="993870"/>
              <a:chOff x="1922888" y="1182750"/>
              <a:chExt cx="2997991" cy="3146225"/>
            </a:xfrm>
          </p:grpSpPr>
          <p:pic>
            <p:nvPicPr>
              <p:cNvPr id="5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3050" y="1333930"/>
                <a:ext cx="2937829" cy="29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57 Rectángulo"/>
              <p:cNvSpPr/>
              <p:nvPr/>
            </p:nvSpPr>
            <p:spPr>
              <a:xfrm>
                <a:off x="1922888" y="1182750"/>
                <a:ext cx="333110" cy="394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9" name="58 Rectángulo"/>
            <p:cNvSpPr/>
            <p:nvPr/>
          </p:nvSpPr>
          <p:spPr>
            <a:xfrm rot="2700000">
              <a:off x="3041891" y="4108011"/>
              <a:ext cx="759804" cy="621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2 CuadroTexto"/>
          <p:cNvSpPr txBox="1"/>
          <p:nvPr/>
        </p:nvSpPr>
        <p:spPr>
          <a:xfrm rot="16200000">
            <a:off x="-2031279" y="3201506"/>
            <a:ext cx="514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MODELING   WORKFLOW   IN   SCIPION</a:t>
            </a:r>
            <a:endParaRPr lang="es-ES" sz="2400" b="1" dirty="0">
              <a:solidFill>
                <a:srgbClr val="FF0000"/>
              </a:solidFill>
            </a:endParaRPr>
          </a:p>
        </p:txBody>
      </p:sp>
      <p:grpSp>
        <p:nvGrpSpPr>
          <p:cNvPr id="45" name="44 Grupo"/>
          <p:cNvGrpSpPr/>
          <p:nvPr/>
        </p:nvGrpSpPr>
        <p:grpSpPr>
          <a:xfrm>
            <a:off x="2395121" y="658131"/>
            <a:ext cx="5302608" cy="343122"/>
            <a:chOff x="2395121" y="658131"/>
            <a:chExt cx="5302608" cy="343122"/>
          </a:xfrm>
        </p:grpSpPr>
        <p:cxnSp>
          <p:nvCxnSpPr>
            <p:cNvPr id="6" name="5 Conector recto de flecha"/>
            <p:cNvCxnSpPr/>
            <p:nvPr/>
          </p:nvCxnSpPr>
          <p:spPr>
            <a:xfrm flipH="1">
              <a:off x="2395121" y="658131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 de flecha"/>
            <p:cNvCxnSpPr/>
            <p:nvPr/>
          </p:nvCxnSpPr>
          <p:spPr>
            <a:xfrm flipH="1">
              <a:off x="7697728" y="658131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13 Conector recto de flecha"/>
          <p:cNvCxnSpPr/>
          <p:nvPr/>
        </p:nvCxnSpPr>
        <p:spPr>
          <a:xfrm flipH="1">
            <a:off x="7697727" y="1747268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7223759" y="2032981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err="1" smtClean="0">
                <a:solidFill>
                  <a:srgbClr val="00B050"/>
                </a:solidFill>
              </a:rPr>
              <a:t>Other</a:t>
            </a:r>
            <a:r>
              <a:rPr lang="es-ES" i="1" dirty="0" smtClean="0">
                <a:solidFill>
                  <a:srgbClr val="00B050"/>
                </a:solidFill>
              </a:rPr>
              <a:t> </a:t>
            </a:r>
            <a:r>
              <a:rPr lang="es-ES" i="1" dirty="0" err="1" smtClean="0">
                <a:solidFill>
                  <a:srgbClr val="00B050"/>
                </a:solidFill>
              </a:rPr>
              <a:t>seqs</a:t>
            </a:r>
            <a:endParaRPr lang="es-ES" i="1" dirty="0">
              <a:solidFill>
                <a:srgbClr val="00B050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235998" y="2761230"/>
            <a:ext cx="23182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Hgb</a:t>
            </a:r>
            <a:r>
              <a:rPr lang="es-ES" dirty="0" smtClean="0"/>
              <a:t> </a:t>
            </a:r>
            <a:r>
              <a:rPr lang="es-ES" dirty="0" err="1" smtClean="0"/>
              <a:t>sharpened</a:t>
            </a:r>
            <a:r>
              <a:rPr lang="es-ES" dirty="0" smtClean="0"/>
              <a:t> </a:t>
            </a:r>
            <a:r>
              <a:rPr lang="es-ES" dirty="0" err="1" smtClean="0"/>
              <a:t>map</a:t>
            </a:r>
            <a:endParaRPr lang="es-ES" dirty="0"/>
          </a:p>
        </p:txBody>
      </p:sp>
      <p:cxnSp>
        <p:nvCxnSpPr>
          <p:cNvPr id="28" name="27 Conector recto de flecha"/>
          <p:cNvCxnSpPr/>
          <p:nvPr/>
        </p:nvCxnSpPr>
        <p:spPr>
          <a:xfrm flipH="1">
            <a:off x="2395121" y="2564274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88 Grupo"/>
          <p:cNvGrpSpPr/>
          <p:nvPr/>
        </p:nvGrpSpPr>
        <p:grpSpPr>
          <a:xfrm>
            <a:off x="2469836" y="3071916"/>
            <a:ext cx="1431197" cy="754645"/>
            <a:chOff x="2469836" y="3071916"/>
            <a:chExt cx="1431197" cy="754645"/>
          </a:xfrm>
        </p:grpSpPr>
        <p:sp>
          <p:nvSpPr>
            <p:cNvPr id="29" name="28 Flecha curvada hacia arriba"/>
            <p:cNvSpPr/>
            <p:nvPr/>
          </p:nvSpPr>
          <p:spPr>
            <a:xfrm rot="13200000">
              <a:off x="2469836" y="3141435"/>
              <a:ext cx="895149" cy="45007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8" name="87 Rectángulo"/>
            <p:cNvSpPr/>
            <p:nvPr/>
          </p:nvSpPr>
          <p:spPr>
            <a:xfrm>
              <a:off x="3046062" y="3181379"/>
              <a:ext cx="265863" cy="645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3022331" y="3071916"/>
              <a:ext cx="878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/>
                <a:t>Sym</a:t>
              </a:r>
              <a:r>
                <a:rPr lang="es-ES" b="1" dirty="0" smtClean="0"/>
                <a:t> </a:t>
              </a:r>
              <a:r>
                <a:rPr lang="es-ES" b="1" dirty="0" smtClean="0">
                  <a:solidFill>
                    <a:srgbClr val="FF0000"/>
                  </a:solidFill>
                </a:rPr>
                <a:t>C2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1" name="30 Conector recto de flecha"/>
          <p:cNvCxnSpPr/>
          <p:nvPr/>
        </p:nvCxnSpPr>
        <p:spPr>
          <a:xfrm flipH="1">
            <a:off x="2395121" y="3082424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Flecha curvada hacia arriba"/>
          <p:cNvSpPr/>
          <p:nvPr/>
        </p:nvSpPr>
        <p:spPr>
          <a:xfrm rot="4380000">
            <a:off x="2256220" y="3803910"/>
            <a:ext cx="895149" cy="4500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 rot="16200000">
            <a:off x="149058" y="2169335"/>
            <a:ext cx="1958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err="1" smtClean="0">
                <a:solidFill>
                  <a:srgbClr val="00B050"/>
                </a:solidFill>
              </a:rPr>
              <a:t>Preprocessing</a:t>
            </a:r>
            <a:endParaRPr lang="es-ES" sz="2400" b="1" i="1" dirty="0">
              <a:solidFill>
                <a:srgbClr val="00B050"/>
              </a:solidFill>
            </a:endParaRPr>
          </a:p>
        </p:txBody>
      </p:sp>
      <p:grpSp>
        <p:nvGrpSpPr>
          <p:cNvPr id="43" name="42 Grupo"/>
          <p:cNvGrpSpPr/>
          <p:nvPr/>
        </p:nvGrpSpPr>
        <p:grpSpPr>
          <a:xfrm>
            <a:off x="1632191" y="0"/>
            <a:ext cx="1172218" cy="561837"/>
            <a:chOff x="1632191" y="0"/>
            <a:chExt cx="1172218" cy="561837"/>
          </a:xfrm>
        </p:grpSpPr>
        <p:sp>
          <p:nvSpPr>
            <p:cNvPr id="8" name="7 CuadroTexto"/>
            <p:cNvSpPr txBox="1"/>
            <p:nvPr/>
          </p:nvSpPr>
          <p:spPr>
            <a:xfrm>
              <a:off x="1976938" y="192505"/>
              <a:ext cx="827471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Import</a:t>
              </a:r>
              <a:endParaRPr lang="es-ES" dirty="0"/>
            </a:p>
          </p:txBody>
        </p: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191" y="0"/>
              <a:ext cx="416188" cy="34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48 Grupo"/>
          <p:cNvGrpSpPr/>
          <p:nvPr/>
        </p:nvGrpSpPr>
        <p:grpSpPr>
          <a:xfrm>
            <a:off x="1546450" y="1057576"/>
            <a:ext cx="1697343" cy="1502839"/>
            <a:chOff x="1546450" y="1057576"/>
            <a:chExt cx="1697343" cy="1502839"/>
          </a:xfrm>
        </p:grpSpPr>
        <p:cxnSp>
          <p:nvCxnSpPr>
            <p:cNvPr id="21" name="20 Conector recto de flecha"/>
            <p:cNvCxnSpPr/>
            <p:nvPr/>
          </p:nvCxnSpPr>
          <p:spPr>
            <a:xfrm flipH="1">
              <a:off x="2407922" y="1954122"/>
              <a:ext cx="1" cy="2361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CuadroTexto"/>
            <p:cNvSpPr txBox="1"/>
            <p:nvPr/>
          </p:nvSpPr>
          <p:spPr>
            <a:xfrm>
              <a:off x="1971601" y="2166746"/>
              <a:ext cx="1074461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Local </a:t>
              </a:r>
              <a:r>
                <a:rPr lang="es-ES" sz="1400" dirty="0" err="1" smtClean="0"/>
                <a:t>deblur</a:t>
              </a:r>
              <a:endParaRPr lang="es-ES" sz="1400" dirty="0"/>
            </a:p>
          </p:txBody>
        </p:sp>
        <p:cxnSp>
          <p:nvCxnSpPr>
            <p:cNvPr id="23" name="22 Conector recto de flecha"/>
            <p:cNvCxnSpPr/>
            <p:nvPr/>
          </p:nvCxnSpPr>
          <p:spPr>
            <a:xfrm flipH="1">
              <a:off x="2407922" y="1456580"/>
              <a:ext cx="1" cy="2361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1829830" y="1717329"/>
              <a:ext cx="1339790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Local </a:t>
              </a:r>
              <a:r>
                <a:rPr lang="es-ES" sz="1400" dirty="0" err="1" smtClean="0"/>
                <a:t>resolution</a:t>
              </a:r>
              <a:endParaRPr lang="es-ES" sz="1400" dirty="0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1840285" y="1241411"/>
              <a:ext cx="1328056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err="1" smtClean="0"/>
                <a:t>Create</a:t>
              </a:r>
              <a:r>
                <a:rPr lang="es-ES" sz="1400" dirty="0" smtClean="0"/>
                <a:t> 3D </a:t>
              </a:r>
              <a:r>
                <a:rPr lang="es-ES" sz="1400" dirty="0" err="1" smtClean="0"/>
                <a:t>mask</a:t>
              </a:r>
              <a:endParaRPr lang="es-ES" sz="1400" dirty="0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1546450" y="1057576"/>
              <a:ext cx="1697343" cy="1502839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191" y="1123697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6119" y="1575051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9770" y="2021752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" name="54 Grupo"/>
          <p:cNvGrpSpPr/>
          <p:nvPr/>
        </p:nvGrpSpPr>
        <p:grpSpPr>
          <a:xfrm>
            <a:off x="2812100" y="192505"/>
            <a:ext cx="8716445" cy="1048854"/>
            <a:chOff x="2812100" y="192505"/>
            <a:chExt cx="8716445" cy="1048854"/>
          </a:xfrm>
        </p:grpSpPr>
        <p:grpSp>
          <p:nvGrpSpPr>
            <p:cNvPr id="51" name="50 Grupo"/>
            <p:cNvGrpSpPr/>
            <p:nvPr/>
          </p:nvGrpSpPr>
          <p:grpSpPr>
            <a:xfrm>
              <a:off x="3597310" y="247489"/>
              <a:ext cx="924526" cy="993870"/>
              <a:chOff x="1922888" y="1182750"/>
              <a:chExt cx="2997991" cy="3146225"/>
            </a:xfrm>
          </p:grpSpPr>
          <p:pic>
            <p:nvPicPr>
              <p:cNvPr id="52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3050" y="1333930"/>
                <a:ext cx="2937829" cy="29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52 Rectángulo"/>
              <p:cNvSpPr/>
              <p:nvPr/>
            </p:nvSpPr>
            <p:spPr>
              <a:xfrm>
                <a:off x="1922888" y="1182750"/>
                <a:ext cx="333110" cy="394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44" name="43 Grupo"/>
            <p:cNvGrpSpPr/>
            <p:nvPr/>
          </p:nvGrpSpPr>
          <p:grpSpPr>
            <a:xfrm>
              <a:off x="2812100" y="192505"/>
              <a:ext cx="5428406" cy="369332"/>
              <a:chOff x="2812100" y="192505"/>
              <a:chExt cx="5428406" cy="369332"/>
            </a:xfrm>
          </p:grpSpPr>
          <p:sp>
            <p:nvSpPr>
              <p:cNvPr id="2" name="1 CuadroTexto"/>
              <p:cNvSpPr txBox="1"/>
              <p:nvPr/>
            </p:nvSpPr>
            <p:spPr>
              <a:xfrm>
                <a:off x="2812100" y="192505"/>
                <a:ext cx="116313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i="1" dirty="0" err="1" smtClean="0"/>
                  <a:t>Hgb</a:t>
                </a:r>
                <a:r>
                  <a:rPr lang="es-ES" dirty="0" smtClean="0"/>
                  <a:t> </a:t>
                </a:r>
                <a:r>
                  <a:rPr lang="es-ES" dirty="0" err="1" smtClean="0"/>
                  <a:t>map</a:t>
                </a:r>
                <a:endParaRPr lang="es-ES" dirty="0"/>
              </a:p>
            </p:txBody>
          </p:sp>
          <p:sp>
            <p:nvSpPr>
              <p:cNvPr id="20" name="19 Rectángulo"/>
              <p:cNvSpPr/>
              <p:nvPr/>
            </p:nvSpPr>
            <p:spPr>
              <a:xfrm>
                <a:off x="7154951" y="192505"/>
                <a:ext cx="10855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ES" b="1" i="1" dirty="0" err="1" smtClean="0">
                    <a:latin typeface="Symbol" panose="05050102010706020507" pitchFamily="18" charset="2"/>
                  </a:rPr>
                  <a:t>a</a:t>
                </a:r>
                <a:r>
                  <a:rPr lang="es-ES" i="1" dirty="0" err="1" smtClean="0"/>
                  <a:t>Hgb</a:t>
                </a:r>
                <a:r>
                  <a:rPr lang="es-ES" dirty="0" smtClean="0"/>
                  <a:t> </a:t>
                </a:r>
                <a:r>
                  <a:rPr lang="es-ES" dirty="0" err="1" smtClean="0"/>
                  <a:t>seq</a:t>
                </a:r>
                <a:endParaRPr lang="es-ES" dirty="0"/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0506" y="341043"/>
              <a:ext cx="3288039" cy="138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9" name="78 Grupo"/>
          <p:cNvGrpSpPr/>
          <p:nvPr/>
        </p:nvGrpSpPr>
        <p:grpSpPr>
          <a:xfrm>
            <a:off x="1455404" y="3293423"/>
            <a:ext cx="1907314" cy="574633"/>
            <a:chOff x="1455404" y="3293423"/>
            <a:chExt cx="1907314" cy="574633"/>
          </a:xfrm>
        </p:grpSpPr>
        <p:sp>
          <p:nvSpPr>
            <p:cNvPr id="35" name="34 CuadroTexto"/>
            <p:cNvSpPr txBox="1"/>
            <p:nvPr/>
          </p:nvSpPr>
          <p:spPr>
            <a:xfrm>
              <a:off x="1729770" y="3498724"/>
              <a:ext cx="1632948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Extract</a:t>
              </a:r>
              <a:r>
                <a:rPr lang="es-ES" dirty="0" smtClean="0"/>
                <a:t> </a:t>
              </a:r>
              <a:r>
                <a:rPr lang="es-ES" dirty="0" err="1" smtClean="0"/>
                <a:t>unit</a:t>
              </a:r>
              <a:r>
                <a:rPr lang="es-ES" dirty="0" smtClean="0"/>
                <a:t> </a:t>
              </a:r>
              <a:r>
                <a:rPr lang="es-ES" dirty="0" err="1" smtClean="0"/>
                <a:t>cell</a:t>
              </a:r>
              <a:endParaRPr lang="es-ES" dirty="0"/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5404" y="3293423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6" name="85 Grupo"/>
          <p:cNvGrpSpPr/>
          <p:nvPr/>
        </p:nvGrpSpPr>
        <p:grpSpPr>
          <a:xfrm>
            <a:off x="857400" y="4673760"/>
            <a:ext cx="2523595" cy="1686616"/>
            <a:chOff x="857400" y="4673760"/>
            <a:chExt cx="2523595" cy="1686616"/>
          </a:xfrm>
        </p:grpSpPr>
        <p:cxnSp>
          <p:nvCxnSpPr>
            <p:cNvPr id="36" name="35 Conector recto de flecha"/>
            <p:cNvCxnSpPr/>
            <p:nvPr/>
          </p:nvCxnSpPr>
          <p:spPr>
            <a:xfrm flipH="1">
              <a:off x="2405304" y="5356424"/>
              <a:ext cx="1" cy="3099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36 CuadroTexto"/>
            <p:cNvSpPr txBox="1"/>
            <p:nvPr/>
          </p:nvSpPr>
          <p:spPr>
            <a:xfrm>
              <a:off x="1712724" y="5698648"/>
              <a:ext cx="1518942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Chimera</a:t>
              </a:r>
              <a:r>
                <a:rPr lang="es-ES" sz="1600" dirty="0"/>
                <a:t> </a:t>
              </a:r>
              <a:r>
                <a:rPr lang="es-ES" sz="1600" dirty="0" err="1"/>
                <a:t>rigid</a:t>
              </a:r>
              <a:r>
                <a:rPr lang="es-ES" sz="1600" dirty="0"/>
                <a:t> </a:t>
              </a:r>
              <a:r>
                <a:rPr lang="es-ES" sz="1600" dirty="0" err="1"/>
                <a:t>fit</a:t>
              </a:r>
              <a:endParaRPr lang="es-ES" sz="1600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2044767" y="5074022"/>
              <a:ext cx="892873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Powerfit</a:t>
              </a:r>
              <a:endParaRPr lang="es-ES" sz="1600" dirty="0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1378376" y="4832746"/>
              <a:ext cx="2002619" cy="1401103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CuadroTexto"/>
            <p:cNvSpPr txBox="1"/>
            <p:nvPr/>
          </p:nvSpPr>
          <p:spPr>
            <a:xfrm rot="16200000">
              <a:off x="244925" y="5286235"/>
              <a:ext cx="1686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Rigid</a:t>
              </a:r>
              <a:r>
                <a:rPr lang="es-ES" sz="2400" b="1" i="1" dirty="0" smtClean="0">
                  <a:solidFill>
                    <a:srgbClr val="00B050"/>
                  </a:solidFill>
                </a:rPr>
                <a:t> </a:t>
              </a:r>
              <a:r>
                <a:rPr lang="es-ES" sz="2400" b="1" i="1" dirty="0" err="1" smtClean="0">
                  <a:solidFill>
                    <a:srgbClr val="00B050"/>
                  </a:solidFill>
                </a:rPr>
                <a:t>fitting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572" y="487239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452" y="546292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60 Grupo"/>
          <p:cNvGrpSpPr/>
          <p:nvPr/>
        </p:nvGrpSpPr>
        <p:grpSpPr>
          <a:xfrm>
            <a:off x="6360454" y="871065"/>
            <a:ext cx="4017552" cy="1603458"/>
            <a:chOff x="6360454" y="871065"/>
            <a:chExt cx="4017552" cy="1603458"/>
          </a:xfrm>
        </p:grpSpPr>
        <p:sp>
          <p:nvSpPr>
            <p:cNvPr id="5" name="4 CuadroTexto"/>
            <p:cNvSpPr txBox="1"/>
            <p:nvPr/>
          </p:nvSpPr>
          <p:spPr>
            <a:xfrm>
              <a:off x="9429125" y="2012858"/>
              <a:ext cx="805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dirty="0" smtClean="0"/>
                <a:t>1pbx</a:t>
              </a:r>
              <a:endParaRPr lang="es-ES" sz="24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6360454" y="1150941"/>
              <a:ext cx="2444900" cy="6463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err="1" smtClean="0"/>
                <a:t>Search</a:t>
              </a:r>
              <a:r>
                <a:rPr lang="es-ES" dirty="0" smtClean="0"/>
                <a:t> </a:t>
              </a:r>
              <a:r>
                <a:rPr lang="es-ES" dirty="0" err="1" smtClean="0"/>
                <a:t>for</a:t>
              </a:r>
              <a:r>
                <a:rPr lang="es-ES" dirty="0" smtClean="0"/>
                <a:t> </a:t>
              </a:r>
            </a:p>
            <a:p>
              <a:pPr algn="ctr"/>
              <a:r>
                <a:rPr lang="es-ES" dirty="0" err="1" smtClean="0"/>
                <a:t>homologous</a:t>
              </a:r>
              <a:r>
                <a:rPr lang="es-ES" dirty="0" smtClean="0"/>
                <a:t> </a:t>
              </a:r>
              <a:r>
                <a:rPr lang="es-ES" dirty="0" err="1" smtClean="0"/>
                <a:t>sequences</a:t>
              </a:r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4" name="3 Flecha curvada hacia arriba"/>
            <p:cNvSpPr/>
            <p:nvPr/>
          </p:nvSpPr>
          <p:spPr>
            <a:xfrm rot="6420000">
              <a:off x="8770553" y="1675739"/>
              <a:ext cx="895149" cy="45007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3596" y="871065"/>
              <a:ext cx="1264410" cy="118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17 Rectángulo"/>
            <p:cNvSpPr/>
            <p:nvPr/>
          </p:nvSpPr>
          <p:spPr>
            <a:xfrm>
              <a:off x="9420247" y="1442577"/>
              <a:ext cx="7754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PDB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4" name="83 Grupo"/>
          <p:cNvGrpSpPr/>
          <p:nvPr/>
        </p:nvGrpSpPr>
        <p:grpSpPr>
          <a:xfrm>
            <a:off x="6037759" y="1815028"/>
            <a:ext cx="1150166" cy="609083"/>
            <a:chOff x="6037759" y="1815028"/>
            <a:chExt cx="1150166" cy="609083"/>
          </a:xfrm>
        </p:grpSpPr>
        <p:sp>
          <p:nvSpPr>
            <p:cNvPr id="15" name="14 CuadroTexto"/>
            <p:cNvSpPr txBox="1"/>
            <p:nvPr/>
          </p:nvSpPr>
          <p:spPr>
            <a:xfrm>
              <a:off x="6360454" y="2054779"/>
              <a:ext cx="827471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Import</a:t>
              </a:r>
              <a:endParaRPr lang="es-ES" dirty="0"/>
            </a:p>
          </p:txBody>
        </p:sp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759" y="1815028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918" y="4156630"/>
            <a:ext cx="1164769" cy="98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80 Flecha curvada hacia arriba"/>
          <p:cNvSpPr/>
          <p:nvPr/>
        </p:nvSpPr>
        <p:spPr>
          <a:xfrm rot="10066000">
            <a:off x="8095075" y="3580839"/>
            <a:ext cx="895149" cy="4500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85" name="84 Grupo"/>
          <p:cNvGrpSpPr/>
          <p:nvPr/>
        </p:nvGrpSpPr>
        <p:grpSpPr>
          <a:xfrm>
            <a:off x="6037759" y="2352043"/>
            <a:ext cx="4917286" cy="1899180"/>
            <a:chOff x="6037759" y="2352043"/>
            <a:chExt cx="4917286" cy="1899180"/>
          </a:xfrm>
        </p:grpSpPr>
        <p:sp>
          <p:nvSpPr>
            <p:cNvPr id="9" name="8 Rectángulo"/>
            <p:cNvSpPr/>
            <p:nvPr/>
          </p:nvSpPr>
          <p:spPr>
            <a:xfrm>
              <a:off x="7246666" y="2658094"/>
              <a:ext cx="8851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400" b="1" i="1" dirty="0" err="1" smtClean="0">
                  <a:latin typeface="Symbol" panose="05050102010706020507" pitchFamily="18" charset="2"/>
                </a:rPr>
                <a:t>a</a:t>
              </a:r>
              <a:r>
                <a:rPr lang="es-ES" sz="1400" i="1" dirty="0" err="1" smtClean="0"/>
                <a:t>Hgb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seq</a:t>
              </a:r>
              <a:endParaRPr lang="es-ES" sz="14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7246666" y="2842793"/>
              <a:ext cx="9889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1pbx  </a:t>
              </a:r>
              <a:r>
                <a:rPr lang="es-ES" sz="1400" dirty="0" err="1" smtClean="0"/>
                <a:t>seq</a:t>
              </a:r>
              <a:endParaRPr lang="es-ES" sz="1400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7246666" y="3027491"/>
              <a:ext cx="96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i="1" dirty="0" err="1" smtClean="0">
                  <a:solidFill>
                    <a:srgbClr val="00B050"/>
                  </a:solidFill>
                </a:rPr>
                <a:t>Other</a:t>
              </a:r>
              <a:r>
                <a:rPr lang="es-ES" sz="1400" i="1" dirty="0" smtClean="0">
                  <a:solidFill>
                    <a:srgbClr val="00B050"/>
                  </a:solidFill>
                </a:rPr>
                <a:t> </a:t>
              </a:r>
              <a:r>
                <a:rPr lang="es-ES" sz="1400" i="1" dirty="0" err="1" smtClean="0">
                  <a:solidFill>
                    <a:srgbClr val="00B050"/>
                  </a:solidFill>
                </a:rPr>
                <a:t>seqs</a:t>
              </a:r>
              <a:endParaRPr lang="es-ES" sz="1400" i="1" dirty="0">
                <a:solidFill>
                  <a:srgbClr val="00B050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360454" y="2665231"/>
              <a:ext cx="780983" cy="6463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err="1" smtClean="0"/>
                <a:t>Initial</a:t>
              </a:r>
              <a:endParaRPr lang="es-ES" dirty="0" smtClean="0"/>
            </a:p>
            <a:p>
              <a:pPr algn="ctr"/>
              <a:r>
                <a:rPr lang="es-ES" dirty="0" err="1" smtClean="0"/>
                <a:t>model</a:t>
              </a:r>
              <a:endParaRPr lang="es-ES" dirty="0"/>
            </a:p>
          </p:txBody>
        </p:sp>
        <p:cxnSp>
          <p:nvCxnSpPr>
            <p:cNvPr id="17" name="16 Conector recto de flecha"/>
            <p:cNvCxnSpPr/>
            <p:nvPr/>
          </p:nvCxnSpPr>
          <p:spPr>
            <a:xfrm flipH="1">
              <a:off x="7686502" y="2352043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759" y="2445841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5928" y="2715403"/>
              <a:ext cx="2669117" cy="56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1648" y="3401899"/>
              <a:ext cx="1656358" cy="849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213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34" grpId="0" animBg="1"/>
      <p:bldP spid="40" grpId="0"/>
      <p:bldP spid="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22131" y="955547"/>
            <a:ext cx="1089618" cy="1121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 rot="16200000">
            <a:off x="-2031279" y="3201506"/>
            <a:ext cx="514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MODELING   WORKFLOW   IN   SCIPION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7246666" y="462349"/>
            <a:ext cx="665083" cy="658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4533499" y="659303"/>
            <a:ext cx="760396" cy="66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2" name="41 Grupo"/>
          <p:cNvGrpSpPr/>
          <p:nvPr/>
        </p:nvGrpSpPr>
        <p:grpSpPr>
          <a:xfrm>
            <a:off x="4110372" y="97639"/>
            <a:ext cx="3882313" cy="2648152"/>
            <a:chOff x="4587016" y="4587545"/>
            <a:chExt cx="3245865" cy="2135589"/>
          </a:xfrm>
        </p:grpSpPr>
        <p:grpSp>
          <p:nvGrpSpPr>
            <p:cNvPr id="43" name="42 Grupo"/>
            <p:cNvGrpSpPr/>
            <p:nvPr/>
          </p:nvGrpSpPr>
          <p:grpSpPr>
            <a:xfrm>
              <a:off x="5075616" y="4776476"/>
              <a:ext cx="1708778" cy="1946658"/>
              <a:chOff x="5430736" y="4776476"/>
              <a:chExt cx="1708778" cy="1946658"/>
            </a:xfrm>
          </p:grpSpPr>
          <p:pic>
            <p:nvPicPr>
              <p:cNvPr id="46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0736" y="4776476"/>
                <a:ext cx="1708778" cy="1813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" name="46 Rectángulo"/>
              <p:cNvSpPr/>
              <p:nvPr/>
            </p:nvSpPr>
            <p:spPr>
              <a:xfrm rot="2700000">
                <a:off x="5208008" y="5586161"/>
                <a:ext cx="1462780" cy="811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4" name="43 Flecha curvada hacia arriba"/>
            <p:cNvSpPr/>
            <p:nvPr/>
          </p:nvSpPr>
          <p:spPr>
            <a:xfrm rot="4380000">
              <a:off x="4264547" y="5032446"/>
              <a:ext cx="1237061" cy="592124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5" name="44 Flecha curvada hacia arriba"/>
            <p:cNvSpPr/>
            <p:nvPr/>
          </p:nvSpPr>
          <p:spPr>
            <a:xfrm rot="5940000" flipV="1">
              <a:off x="7006937" y="4816862"/>
              <a:ext cx="1055262" cy="59662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875156" y="678660"/>
            <a:ext cx="2523595" cy="1686616"/>
            <a:chOff x="857400" y="4673760"/>
            <a:chExt cx="2523595" cy="1686616"/>
          </a:xfrm>
        </p:grpSpPr>
        <p:cxnSp>
          <p:nvCxnSpPr>
            <p:cNvPr id="49" name="48 Conector recto de flecha"/>
            <p:cNvCxnSpPr/>
            <p:nvPr/>
          </p:nvCxnSpPr>
          <p:spPr>
            <a:xfrm flipH="1">
              <a:off x="2405304" y="5356424"/>
              <a:ext cx="1" cy="3099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49 CuadroTexto"/>
            <p:cNvSpPr txBox="1"/>
            <p:nvPr/>
          </p:nvSpPr>
          <p:spPr>
            <a:xfrm>
              <a:off x="1712724" y="5698648"/>
              <a:ext cx="1518942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Chimera</a:t>
              </a:r>
              <a:r>
                <a:rPr lang="es-ES" sz="1600" dirty="0"/>
                <a:t> </a:t>
              </a:r>
              <a:r>
                <a:rPr lang="es-ES" sz="1600" dirty="0" err="1"/>
                <a:t>rigid</a:t>
              </a:r>
              <a:r>
                <a:rPr lang="es-ES" sz="1600" dirty="0"/>
                <a:t> </a:t>
              </a:r>
              <a:r>
                <a:rPr lang="es-ES" sz="1600" dirty="0" err="1"/>
                <a:t>fit</a:t>
              </a:r>
              <a:endParaRPr lang="es-ES" sz="1600" dirty="0"/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2044767" y="5074022"/>
              <a:ext cx="892873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Powerfit</a:t>
              </a:r>
              <a:endParaRPr lang="es-ES" sz="1600" dirty="0"/>
            </a:p>
          </p:txBody>
        </p:sp>
        <p:sp>
          <p:nvSpPr>
            <p:cNvPr id="52" name="51 Rectángulo"/>
            <p:cNvSpPr/>
            <p:nvPr/>
          </p:nvSpPr>
          <p:spPr>
            <a:xfrm>
              <a:off x="1378376" y="4832746"/>
              <a:ext cx="2002619" cy="1401103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52 CuadroTexto"/>
            <p:cNvSpPr txBox="1"/>
            <p:nvPr/>
          </p:nvSpPr>
          <p:spPr>
            <a:xfrm rot="16200000">
              <a:off x="244925" y="5286235"/>
              <a:ext cx="1686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Rigid</a:t>
              </a:r>
              <a:r>
                <a:rPr lang="es-ES" sz="2400" b="1" i="1" dirty="0" smtClean="0">
                  <a:solidFill>
                    <a:srgbClr val="00B050"/>
                  </a:solidFill>
                </a:rPr>
                <a:t> </a:t>
              </a:r>
              <a:r>
                <a:rPr lang="es-ES" sz="2400" b="1" i="1" dirty="0" err="1" smtClean="0">
                  <a:solidFill>
                    <a:srgbClr val="00B050"/>
                  </a:solidFill>
                </a:rPr>
                <a:t>fitting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572" y="487239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452" y="546292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6" name="55 Rectángulo"/>
          <p:cNvSpPr/>
          <p:nvPr/>
        </p:nvSpPr>
        <p:spPr>
          <a:xfrm>
            <a:off x="3994951" y="23241"/>
            <a:ext cx="699826" cy="101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Rectángulo"/>
          <p:cNvSpPr/>
          <p:nvPr/>
        </p:nvSpPr>
        <p:spPr>
          <a:xfrm>
            <a:off x="7272117" y="23241"/>
            <a:ext cx="818526" cy="757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4" name="33 Conector recto de flecha"/>
          <p:cNvCxnSpPr/>
          <p:nvPr/>
        </p:nvCxnSpPr>
        <p:spPr>
          <a:xfrm>
            <a:off x="6173514" y="2042103"/>
            <a:ext cx="17649" cy="51191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8 Grupo"/>
          <p:cNvGrpSpPr/>
          <p:nvPr/>
        </p:nvGrpSpPr>
        <p:grpSpPr>
          <a:xfrm>
            <a:off x="866427" y="3668834"/>
            <a:ext cx="10645754" cy="3119730"/>
            <a:chOff x="866427" y="3668834"/>
            <a:chExt cx="10645754" cy="3119730"/>
          </a:xfrm>
        </p:grpSpPr>
        <p:grpSp>
          <p:nvGrpSpPr>
            <p:cNvPr id="97" name="96 Grupo"/>
            <p:cNvGrpSpPr/>
            <p:nvPr/>
          </p:nvGrpSpPr>
          <p:grpSpPr>
            <a:xfrm>
              <a:off x="3768533" y="3668834"/>
              <a:ext cx="7743648" cy="1909096"/>
              <a:chOff x="3768533" y="3668834"/>
              <a:chExt cx="7743648" cy="1909096"/>
            </a:xfrm>
          </p:grpSpPr>
          <p:sp>
            <p:nvSpPr>
              <p:cNvPr id="14" name="13 Flecha curvada hacia arriba"/>
              <p:cNvSpPr/>
              <p:nvPr/>
            </p:nvSpPr>
            <p:spPr>
              <a:xfrm rot="7494423">
                <a:off x="4053975" y="4089558"/>
                <a:ext cx="1529992" cy="691744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6 Flecha curvada hacia arriba"/>
              <p:cNvSpPr/>
              <p:nvPr/>
            </p:nvSpPr>
            <p:spPr>
              <a:xfrm rot="7494423">
                <a:off x="8922625" y="4087958"/>
                <a:ext cx="1529992" cy="691744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8" name="27 Grupo"/>
              <p:cNvGrpSpPr/>
              <p:nvPr/>
            </p:nvGrpSpPr>
            <p:grpSpPr>
              <a:xfrm>
                <a:off x="3768533" y="4276219"/>
                <a:ext cx="6398642" cy="693344"/>
                <a:chOff x="3768533" y="4276219"/>
                <a:chExt cx="6398642" cy="693344"/>
              </a:xfrm>
            </p:grpSpPr>
            <p:sp>
              <p:nvSpPr>
                <p:cNvPr id="6" name="5 Flecha curvada hacia arriba"/>
                <p:cNvSpPr/>
                <p:nvPr/>
              </p:nvSpPr>
              <p:spPr>
                <a:xfrm rot="9420000">
                  <a:off x="8637183" y="4276219"/>
                  <a:ext cx="1529992" cy="691744"/>
                </a:xfrm>
                <a:prstGeom prst="curvedUpArrow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12 Flecha curvada hacia arriba"/>
                <p:cNvSpPr/>
                <p:nvPr/>
              </p:nvSpPr>
              <p:spPr>
                <a:xfrm rot="9420000">
                  <a:off x="3768533" y="4277819"/>
                  <a:ext cx="1529992" cy="691744"/>
                </a:xfrm>
                <a:prstGeom prst="curvedUpArrow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" name="7 Rectángulo"/>
              <p:cNvSpPr/>
              <p:nvPr/>
            </p:nvSpPr>
            <p:spPr>
              <a:xfrm rot="4200000">
                <a:off x="9452598" y="3681250"/>
                <a:ext cx="1089618" cy="1121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" name="14 Rectángulo"/>
              <p:cNvSpPr/>
              <p:nvPr/>
            </p:nvSpPr>
            <p:spPr>
              <a:xfrm rot="4200000">
                <a:off x="4583948" y="3682850"/>
                <a:ext cx="1089618" cy="1121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11 CuadroTexto"/>
              <p:cNvSpPr txBox="1"/>
              <p:nvPr/>
            </p:nvSpPr>
            <p:spPr>
              <a:xfrm>
                <a:off x="9997407" y="5226108"/>
                <a:ext cx="1514774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Export</a:t>
                </a:r>
                <a:r>
                  <a:rPr lang="es-ES" sz="1600" dirty="0"/>
                  <a:t> </a:t>
                </a:r>
                <a:r>
                  <a:rPr lang="es-ES" sz="1600" dirty="0" smtClean="0"/>
                  <a:t>to EMDB</a:t>
                </a:r>
                <a:endParaRPr lang="es-ES" sz="1600" dirty="0"/>
              </a:p>
            </p:txBody>
          </p:sp>
          <p:sp>
            <p:nvSpPr>
              <p:cNvPr id="19" name="18 CuadroTexto"/>
              <p:cNvSpPr txBox="1"/>
              <p:nvPr/>
            </p:nvSpPr>
            <p:spPr>
              <a:xfrm>
                <a:off x="5128757" y="5239376"/>
                <a:ext cx="1514774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Export</a:t>
                </a:r>
                <a:r>
                  <a:rPr lang="es-ES" sz="1600" dirty="0"/>
                  <a:t> </a:t>
                </a:r>
                <a:r>
                  <a:rPr lang="es-ES" sz="1600" dirty="0" smtClean="0"/>
                  <a:t>to EMDB</a:t>
                </a:r>
                <a:endParaRPr lang="es-ES" sz="1600" dirty="0"/>
              </a:p>
            </p:txBody>
          </p:sp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3839" y="4994619"/>
                <a:ext cx="422746" cy="34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99781" y="4943830"/>
                <a:ext cx="422746" cy="34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3" name="32 Grupo"/>
            <p:cNvGrpSpPr/>
            <p:nvPr/>
          </p:nvGrpSpPr>
          <p:grpSpPr>
            <a:xfrm>
              <a:off x="866427" y="5187985"/>
              <a:ext cx="8821194" cy="1600579"/>
              <a:chOff x="866427" y="5187985"/>
              <a:chExt cx="8821194" cy="1600579"/>
            </a:xfrm>
          </p:grpSpPr>
          <p:sp>
            <p:nvSpPr>
              <p:cNvPr id="41" name="40 CuadroTexto"/>
              <p:cNvSpPr txBox="1"/>
              <p:nvPr/>
            </p:nvSpPr>
            <p:spPr>
              <a:xfrm rot="16200000">
                <a:off x="349587" y="5704825"/>
                <a:ext cx="1495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400" b="1" i="1" dirty="0" err="1" smtClean="0">
                    <a:solidFill>
                      <a:srgbClr val="00B050"/>
                    </a:solidFill>
                  </a:rPr>
                  <a:t>Validation</a:t>
                </a:r>
                <a:endParaRPr lang="es-ES" sz="2400" b="1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9" name="28 CuadroTexto"/>
              <p:cNvSpPr txBox="1"/>
              <p:nvPr/>
            </p:nvSpPr>
            <p:spPr>
              <a:xfrm>
                <a:off x="2060292" y="5828526"/>
                <a:ext cx="181799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molprobity</a:t>
                </a:r>
                <a:endParaRPr lang="es-ES" sz="1600" dirty="0"/>
              </a:p>
            </p:txBody>
          </p:sp>
          <p:sp>
            <p:nvSpPr>
              <p:cNvPr id="30" name="29 CuadroTexto"/>
              <p:cNvSpPr txBox="1"/>
              <p:nvPr/>
            </p:nvSpPr>
            <p:spPr>
              <a:xfrm>
                <a:off x="2145054" y="5337070"/>
                <a:ext cx="1659300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emringer</a:t>
                </a:r>
                <a:endParaRPr lang="es-ES" sz="1600" dirty="0"/>
              </a:p>
            </p:txBody>
          </p:sp>
          <p:sp>
            <p:nvSpPr>
              <p:cNvPr id="31" name="30 Rectángulo"/>
              <p:cNvSpPr/>
              <p:nvPr/>
            </p:nvSpPr>
            <p:spPr>
              <a:xfrm>
                <a:off x="1814788" y="5201669"/>
                <a:ext cx="2761963" cy="1585305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0951" y="5224518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221" y="5661595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" name="72 CuadroTexto"/>
              <p:cNvSpPr txBox="1"/>
              <p:nvPr/>
            </p:nvSpPr>
            <p:spPr>
              <a:xfrm>
                <a:off x="2044010" y="6380436"/>
                <a:ext cx="243694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– </a:t>
                </a:r>
                <a:r>
                  <a:rPr lang="es-ES" sz="1600" dirty="0" err="1" smtClean="0"/>
                  <a:t>validation</a:t>
                </a:r>
                <a:r>
                  <a:rPr lang="es-ES" sz="1600" dirty="0" smtClean="0"/>
                  <a:t> </a:t>
                </a:r>
                <a:r>
                  <a:rPr lang="es-ES" sz="1600" dirty="0" err="1" smtClean="0"/>
                  <a:t>cryoEM</a:t>
                </a:r>
                <a:endParaRPr lang="es-ES" sz="1600" dirty="0"/>
              </a:p>
            </p:txBody>
          </p:sp>
          <p:pic>
            <p:nvPicPr>
              <p:cNvPr id="80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3939" y="6213505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" name="87 CuadroTexto"/>
              <p:cNvSpPr txBox="1"/>
              <p:nvPr/>
            </p:nvSpPr>
            <p:spPr>
              <a:xfrm>
                <a:off x="7171162" y="5830116"/>
                <a:ext cx="181799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molprobity</a:t>
                </a:r>
                <a:endParaRPr lang="es-ES" sz="1600" dirty="0"/>
              </a:p>
            </p:txBody>
          </p:sp>
          <p:sp>
            <p:nvSpPr>
              <p:cNvPr id="89" name="88 CuadroTexto"/>
              <p:cNvSpPr txBox="1"/>
              <p:nvPr/>
            </p:nvSpPr>
            <p:spPr>
              <a:xfrm>
                <a:off x="7255924" y="5338660"/>
                <a:ext cx="1659300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emringer</a:t>
                </a:r>
                <a:endParaRPr lang="es-ES" sz="1600" dirty="0"/>
              </a:p>
            </p:txBody>
          </p:sp>
          <p:sp>
            <p:nvSpPr>
              <p:cNvPr id="90" name="89 Rectángulo"/>
              <p:cNvSpPr/>
              <p:nvPr/>
            </p:nvSpPr>
            <p:spPr>
              <a:xfrm>
                <a:off x="6925658" y="5203259"/>
                <a:ext cx="2761963" cy="1585305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91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1821" y="5226108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1091" y="5663185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" name="92 CuadroTexto"/>
              <p:cNvSpPr txBox="1"/>
              <p:nvPr/>
            </p:nvSpPr>
            <p:spPr>
              <a:xfrm>
                <a:off x="7154880" y="6382026"/>
                <a:ext cx="243694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– </a:t>
                </a:r>
                <a:r>
                  <a:rPr lang="es-ES" sz="1600" dirty="0" err="1" smtClean="0"/>
                  <a:t>validation</a:t>
                </a:r>
                <a:r>
                  <a:rPr lang="es-ES" sz="1600" dirty="0" smtClean="0"/>
                  <a:t> </a:t>
                </a:r>
                <a:r>
                  <a:rPr lang="es-ES" sz="1600" dirty="0" err="1" smtClean="0"/>
                  <a:t>cryoEM</a:t>
                </a:r>
                <a:endParaRPr lang="es-ES" sz="1600" dirty="0"/>
              </a:p>
            </p:txBody>
          </p:sp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4809" y="6215095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" name="2 Grupo"/>
          <p:cNvGrpSpPr/>
          <p:nvPr/>
        </p:nvGrpSpPr>
        <p:grpSpPr>
          <a:xfrm>
            <a:off x="7174574" y="1467323"/>
            <a:ext cx="5031531" cy="1816759"/>
            <a:chOff x="7174574" y="1467323"/>
            <a:chExt cx="5031531" cy="1816759"/>
          </a:xfrm>
        </p:grpSpPr>
        <p:sp>
          <p:nvSpPr>
            <p:cNvPr id="2" name="1 Flecha curvada hacia arriba"/>
            <p:cNvSpPr/>
            <p:nvPr/>
          </p:nvSpPr>
          <p:spPr>
            <a:xfrm rot="5220000">
              <a:off x="6755450" y="1886447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95" name="94 Grupo"/>
            <p:cNvGrpSpPr/>
            <p:nvPr/>
          </p:nvGrpSpPr>
          <p:grpSpPr>
            <a:xfrm>
              <a:off x="7902224" y="1698777"/>
              <a:ext cx="4303881" cy="1585305"/>
              <a:chOff x="7902224" y="1698777"/>
              <a:chExt cx="4303881" cy="1585305"/>
            </a:xfrm>
          </p:grpSpPr>
          <p:sp>
            <p:nvSpPr>
              <p:cNvPr id="5" name="4 CuadroTexto"/>
              <p:cNvSpPr txBox="1"/>
              <p:nvPr/>
            </p:nvSpPr>
            <p:spPr>
              <a:xfrm>
                <a:off x="10710759" y="2232319"/>
                <a:ext cx="1495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400" b="1" i="1" dirty="0" err="1" smtClean="0">
                    <a:solidFill>
                      <a:srgbClr val="00B050"/>
                    </a:solidFill>
                  </a:rPr>
                  <a:t>Validation</a:t>
                </a:r>
                <a:endParaRPr lang="es-ES" sz="2400" b="1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81" name="80 CuadroTexto"/>
              <p:cNvSpPr txBox="1"/>
              <p:nvPr/>
            </p:nvSpPr>
            <p:spPr>
              <a:xfrm>
                <a:off x="8148577" y="2325634"/>
                <a:ext cx="181799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molprobity</a:t>
                </a:r>
                <a:endParaRPr lang="es-ES" sz="1600" dirty="0"/>
              </a:p>
            </p:txBody>
          </p:sp>
          <p:sp>
            <p:nvSpPr>
              <p:cNvPr id="82" name="81 CuadroTexto"/>
              <p:cNvSpPr txBox="1"/>
              <p:nvPr/>
            </p:nvSpPr>
            <p:spPr>
              <a:xfrm>
                <a:off x="8233339" y="1834178"/>
                <a:ext cx="1659300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- </a:t>
                </a:r>
                <a:r>
                  <a:rPr lang="es-ES" sz="1600" dirty="0" err="1" smtClean="0"/>
                  <a:t>emringer</a:t>
                </a:r>
                <a:endParaRPr lang="es-ES" sz="1600" dirty="0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7903073" y="1698777"/>
                <a:ext cx="2761963" cy="1585305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49236" y="1721626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18506" y="2158703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85 CuadroTexto"/>
              <p:cNvSpPr txBox="1"/>
              <p:nvPr/>
            </p:nvSpPr>
            <p:spPr>
              <a:xfrm>
                <a:off x="8132295" y="2877544"/>
                <a:ext cx="2436949" cy="3385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600" dirty="0" err="1" smtClean="0"/>
                  <a:t>phenix</a:t>
                </a:r>
                <a:r>
                  <a:rPr lang="es-ES" sz="1600" dirty="0" smtClean="0"/>
                  <a:t> – </a:t>
                </a:r>
                <a:r>
                  <a:rPr lang="es-ES" sz="1600" dirty="0" err="1" smtClean="0"/>
                  <a:t>validation</a:t>
                </a:r>
                <a:r>
                  <a:rPr lang="es-ES" sz="1600" dirty="0" smtClean="0"/>
                  <a:t> </a:t>
                </a:r>
                <a:r>
                  <a:rPr lang="es-ES" sz="1600" dirty="0" err="1" smtClean="0"/>
                  <a:t>cryoEM</a:t>
                </a:r>
                <a:endParaRPr lang="es-ES" sz="1600" dirty="0"/>
              </a:p>
            </p:txBody>
          </p:sp>
          <p:pic>
            <p:nvPicPr>
              <p:cNvPr id="87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02224" y="2710613"/>
                <a:ext cx="349423" cy="286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7" name="26 Grupo"/>
          <p:cNvGrpSpPr/>
          <p:nvPr/>
        </p:nvGrpSpPr>
        <p:grpSpPr>
          <a:xfrm>
            <a:off x="866428" y="2420024"/>
            <a:ext cx="9022969" cy="2234230"/>
            <a:chOff x="866428" y="2420024"/>
            <a:chExt cx="9022969" cy="2234230"/>
          </a:xfrm>
        </p:grpSpPr>
        <p:sp>
          <p:nvSpPr>
            <p:cNvPr id="37" name="36 CuadroTexto"/>
            <p:cNvSpPr txBox="1"/>
            <p:nvPr/>
          </p:nvSpPr>
          <p:spPr>
            <a:xfrm rot="16200000">
              <a:off x="95576" y="3421737"/>
              <a:ext cx="20033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smtClean="0">
                  <a:solidFill>
                    <a:srgbClr val="00B050"/>
                  </a:solidFill>
                </a:rPr>
                <a:t>Flexible </a:t>
              </a:r>
              <a:r>
                <a:rPr lang="es-ES" sz="2400" b="1" i="1" dirty="0" err="1" smtClean="0">
                  <a:solidFill>
                    <a:srgbClr val="00B050"/>
                  </a:solidFill>
                </a:rPr>
                <a:t>fitting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cxnSp>
          <p:nvCxnSpPr>
            <p:cNvPr id="39" name="38 Conector recto de flecha"/>
            <p:cNvCxnSpPr/>
            <p:nvPr/>
          </p:nvCxnSpPr>
          <p:spPr>
            <a:xfrm flipH="1">
              <a:off x="4419111" y="3142695"/>
              <a:ext cx="1763227" cy="8577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 de flecha"/>
            <p:cNvCxnSpPr/>
            <p:nvPr/>
          </p:nvCxnSpPr>
          <p:spPr>
            <a:xfrm>
              <a:off x="6182338" y="3142695"/>
              <a:ext cx="2105767" cy="88445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77 Grupo"/>
            <p:cNvGrpSpPr/>
            <p:nvPr/>
          </p:nvGrpSpPr>
          <p:grpSpPr>
            <a:xfrm>
              <a:off x="5356973" y="2420024"/>
              <a:ext cx="1453485" cy="596055"/>
              <a:chOff x="5356973" y="2855046"/>
              <a:chExt cx="1453485" cy="596055"/>
            </a:xfrm>
          </p:grpSpPr>
          <p:sp>
            <p:nvSpPr>
              <p:cNvPr id="36" name="35 CuadroTexto"/>
              <p:cNvSpPr txBox="1"/>
              <p:nvPr/>
            </p:nvSpPr>
            <p:spPr>
              <a:xfrm>
                <a:off x="5646357" y="3081768"/>
                <a:ext cx="1164101" cy="3693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CCP4 </a:t>
                </a:r>
                <a:r>
                  <a:rPr lang="es-ES" dirty="0" err="1" smtClean="0"/>
                  <a:t>Coot</a:t>
                </a:r>
                <a:endParaRPr lang="es-ES" dirty="0"/>
              </a:p>
            </p:txBody>
          </p:sp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56973" y="2855046"/>
                <a:ext cx="422746" cy="34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1" name="70 Grupo"/>
            <p:cNvGrpSpPr/>
            <p:nvPr/>
          </p:nvGrpSpPr>
          <p:grpSpPr>
            <a:xfrm>
              <a:off x="2826676" y="3827202"/>
              <a:ext cx="2900226" cy="596012"/>
              <a:chOff x="2826676" y="3827202"/>
              <a:chExt cx="2900226" cy="596012"/>
            </a:xfrm>
          </p:grpSpPr>
          <p:sp>
            <p:nvSpPr>
              <p:cNvPr id="35" name="34 CuadroTexto"/>
              <p:cNvSpPr txBox="1"/>
              <p:nvPr/>
            </p:nvSpPr>
            <p:spPr>
              <a:xfrm>
                <a:off x="3142605" y="4053881"/>
                <a:ext cx="2584297" cy="3693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Phenix – real </a:t>
                </a:r>
                <a:r>
                  <a:rPr lang="es-ES" dirty="0" err="1" smtClean="0"/>
                  <a:t>space</a:t>
                </a:r>
                <a:r>
                  <a:rPr lang="es-ES" dirty="0" smtClean="0"/>
                  <a:t> refine</a:t>
                </a:r>
                <a:endParaRPr lang="es-ES" dirty="0"/>
              </a:p>
            </p:txBody>
          </p:sp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676" y="3827202"/>
                <a:ext cx="422746" cy="34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2" name="71 Grupo"/>
            <p:cNvGrpSpPr/>
            <p:nvPr/>
          </p:nvGrpSpPr>
          <p:grpSpPr>
            <a:xfrm>
              <a:off x="8272230" y="3786586"/>
              <a:ext cx="1617167" cy="609893"/>
              <a:chOff x="8272230" y="3786586"/>
              <a:chExt cx="1617167" cy="609893"/>
            </a:xfrm>
          </p:grpSpPr>
          <p:sp>
            <p:nvSpPr>
              <p:cNvPr id="38" name="37 CuadroTexto"/>
              <p:cNvSpPr txBox="1"/>
              <p:nvPr/>
            </p:nvSpPr>
            <p:spPr>
              <a:xfrm>
                <a:off x="8515559" y="4027146"/>
                <a:ext cx="1373838" cy="3693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CCP4 </a:t>
                </a:r>
                <a:r>
                  <a:rPr lang="es-ES" dirty="0" err="1" smtClean="0"/>
                  <a:t>refmac</a:t>
                </a:r>
                <a:endParaRPr lang="es-ES" dirty="0"/>
              </a:p>
            </p:txBody>
          </p:sp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72230" y="3786586"/>
                <a:ext cx="422746" cy="34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8759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18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09" y="514905"/>
            <a:ext cx="9836912" cy="560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91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55" y="319348"/>
            <a:ext cx="74009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835063" y="5719520"/>
            <a:ext cx="492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err="1" smtClean="0">
                <a:solidFill>
                  <a:prstClr val="black"/>
                </a:solidFill>
              </a:rPr>
              <a:t>password</a:t>
            </a:r>
            <a:r>
              <a:rPr lang="es-ES" sz="4400" dirty="0" smtClean="0">
                <a:solidFill>
                  <a:prstClr val="black"/>
                </a:solidFill>
              </a:rPr>
              <a:t>: </a:t>
            </a:r>
            <a:r>
              <a:rPr lang="es-ES" sz="4400" b="1" dirty="0" smtClean="0">
                <a:solidFill>
                  <a:prstClr val="black"/>
                </a:solidFill>
              </a:rPr>
              <a:t>scipion4u</a:t>
            </a:r>
            <a:endParaRPr lang="es-ES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93" y="468482"/>
            <a:ext cx="4260850" cy="613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6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53 Grupo"/>
          <p:cNvGrpSpPr/>
          <p:nvPr/>
        </p:nvGrpSpPr>
        <p:grpSpPr>
          <a:xfrm>
            <a:off x="1231705" y="680295"/>
            <a:ext cx="3789822" cy="1126314"/>
            <a:chOff x="405039" y="630867"/>
            <a:chExt cx="3789822" cy="1126314"/>
          </a:xfrm>
        </p:grpSpPr>
        <p:sp>
          <p:nvSpPr>
            <p:cNvPr id="2" name="1 CuadroTexto"/>
            <p:cNvSpPr txBox="1"/>
            <p:nvPr/>
          </p:nvSpPr>
          <p:spPr>
            <a:xfrm>
              <a:off x="2163536" y="630867"/>
              <a:ext cx="20313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latin typeface="Courier" pitchFamily="49" charset="0"/>
                </a:rPr>
                <a:t>AGDEFE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405039" y="800144"/>
              <a:ext cx="1621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00B050"/>
                  </a:solidFill>
                </a:rPr>
                <a:t>Human</a:t>
              </a:r>
              <a:r>
                <a:rPr lang="es-ES" dirty="0" smtClean="0"/>
                <a:t> (target)</a:t>
              </a:r>
              <a:endParaRPr lang="es-ES" dirty="0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2163536" y="1049295"/>
              <a:ext cx="20313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latin typeface="Courier" pitchFamily="49" charset="0"/>
                </a:rPr>
                <a:t>AG</a:t>
              </a:r>
              <a:r>
                <a:rPr lang="es-ES" sz="4000" b="1" dirty="0" smtClean="0">
                  <a:solidFill>
                    <a:srgbClr val="FF0000"/>
                  </a:solidFill>
                  <a:latin typeface="Courier" pitchFamily="49" charset="0"/>
                </a:rPr>
                <a:t>E</a:t>
              </a:r>
              <a:r>
                <a:rPr lang="es-ES" sz="4000" b="1" dirty="0" smtClean="0">
                  <a:latin typeface="Courier" pitchFamily="49" charset="0"/>
                </a:rPr>
                <a:t>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405039" y="1218572"/>
              <a:ext cx="1596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>
                  <a:solidFill>
                    <a:srgbClr val="00B050"/>
                  </a:solidFill>
                </a:rPr>
                <a:t>Fish</a:t>
              </a:r>
              <a:r>
                <a:rPr lang="es-ES" dirty="0" smtClean="0"/>
                <a:t> (</a:t>
              </a:r>
              <a:r>
                <a:rPr lang="es-ES" dirty="0" err="1" smtClean="0"/>
                <a:t>template</a:t>
              </a:r>
              <a:r>
                <a:rPr lang="es-ES" dirty="0" smtClean="0"/>
                <a:t>)</a:t>
              </a:r>
              <a:endParaRPr lang="es-ES" dirty="0"/>
            </a:p>
          </p:txBody>
        </p:sp>
      </p:grpSp>
      <p:grpSp>
        <p:nvGrpSpPr>
          <p:cNvPr id="55" name="54 Grupo"/>
          <p:cNvGrpSpPr/>
          <p:nvPr/>
        </p:nvGrpSpPr>
        <p:grpSpPr>
          <a:xfrm>
            <a:off x="1285749" y="3130953"/>
            <a:ext cx="3681734" cy="2403058"/>
            <a:chOff x="1103758" y="2550174"/>
            <a:chExt cx="3681734" cy="2403058"/>
          </a:xfrm>
        </p:grpSpPr>
        <p:sp>
          <p:nvSpPr>
            <p:cNvPr id="7" name="6 Forma libre"/>
            <p:cNvSpPr/>
            <p:nvPr/>
          </p:nvSpPr>
          <p:spPr>
            <a:xfrm>
              <a:off x="1396314" y="2904117"/>
              <a:ext cx="1309816" cy="1380571"/>
            </a:xfrm>
            <a:custGeom>
              <a:avLst/>
              <a:gdLst>
                <a:gd name="connsiteX0" fmla="*/ 0 w 1309816"/>
                <a:gd name="connsiteY0" fmla="*/ 975905 h 1380571"/>
                <a:gd name="connsiteX1" fmla="*/ 593124 w 1309816"/>
                <a:gd name="connsiteY1" fmla="*/ 73861 h 1380571"/>
                <a:gd name="connsiteX2" fmla="*/ 1075037 w 1309816"/>
                <a:gd name="connsiteY2" fmla="*/ 197429 h 1380571"/>
                <a:gd name="connsiteX3" fmla="*/ 617837 w 1309816"/>
                <a:gd name="connsiteY3" fmla="*/ 1346607 h 1380571"/>
                <a:gd name="connsiteX4" fmla="*/ 1309816 w 1309816"/>
                <a:gd name="connsiteY4" fmla="*/ 1099472 h 1380571"/>
                <a:gd name="connsiteX5" fmla="*/ 1309816 w 1309816"/>
                <a:gd name="connsiteY5" fmla="*/ 1099472 h 138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9816" h="1380571">
                  <a:moveTo>
                    <a:pt x="0" y="975905"/>
                  </a:moveTo>
                  <a:cubicBezTo>
                    <a:pt x="206975" y="589756"/>
                    <a:pt x="413951" y="203607"/>
                    <a:pt x="593124" y="73861"/>
                  </a:cubicBezTo>
                  <a:cubicBezTo>
                    <a:pt x="772297" y="-55885"/>
                    <a:pt x="1070918" y="-14695"/>
                    <a:pt x="1075037" y="197429"/>
                  </a:cubicBezTo>
                  <a:cubicBezTo>
                    <a:pt x="1079156" y="409553"/>
                    <a:pt x="578707" y="1196267"/>
                    <a:pt x="617837" y="1346607"/>
                  </a:cubicBezTo>
                  <a:cubicBezTo>
                    <a:pt x="656967" y="1496947"/>
                    <a:pt x="1309816" y="1099472"/>
                    <a:pt x="1309816" y="1099472"/>
                  </a:cubicBezTo>
                  <a:lnTo>
                    <a:pt x="1309816" y="1099472"/>
                  </a:lnTo>
                </a:path>
              </a:pathLst>
            </a:cu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215774" y="3262492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A</a:t>
              </a:r>
              <a:endParaRPr lang="es-ES" sz="4000" b="1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530860" y="2711433"/>
              <a:ext cx="51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G</a:t>
              </a:r>
              <a:endParaRPr lang="es-ES" sz="4000" b="1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2032699" y="2550174"/>
              <a:ext cx="434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solidFill>
                    <a:srgbClr val="FF0000"/>
                  </a:solidFill>
                </a:rPr>
                <a:t>E</a:t>
              </a:r>
              <a:endParaRPr lang="es-E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2158806" y="3056570"/>
              <a:ext cx="434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E</a:t>
              </a:r>
              <a:endParaRPr lang="es-ES" sz="4000" b="1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1931109" y="3529704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F</a:t>
              </a:r>
              <a:endParaRPr lang="es-ES" sz="4000" b="1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2286493" y="3797171"/>
              <a:ext cx="434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E</a:t>
              </a:r>
              <a:endParaRPr lang="es-ES" sz="4000" b="1" dirty="0"/>
            </a:p>
          </p:txBody>
        </p:sp>
        <p:sp>
          <p:nvSpPr>
            <p:cNvPr id="14" name="13 Forma libre"/>
            <p:cNvSpPr/>
            <p:nvPr/>
          </p:nvSpPr>
          <p:spPr>
            <a:xfrm>
              <a:off x="3319849" y="2912923"/>
              <a:ext cx="1309816" cy="1380571"/>
            </a:xfrm>
            <a:custGeom>
              <a:avLst/>
              <a:gdLst>
                <a:gd name="connsiteX0" fmla="*/ 0 w 1309816"/>
                <a:gd name="connsiteY0" fmla="*/ 975905 h 1380571"/>
                <a:gd name="connsiteX1" fmla="*/ 593124 w 1309816"/>
                <a:gd name="connsiteY1" fmla="*/ 73861 h 1380571"/>
                <a:gd name="connsiteX2" fmla="*/ 1075037 w 1309816"/>
                <a:gd name="connsiteY2" fmla="*/ 197429 h 1380571"/>
                <a:gd name="connsiteX3" fmla="*/ 617837 w 1309816"/>
                <a:gd name="connsiteY3" fmla="*/ 1346607 h 1380571"/>
                <a:gd name="connsiteX4" fmla="*/ 1309816 w 1309816"/>
                <a:gd name="connsiteY4" fmla="*/ 1099472 h 1380571"/>
                <a:gd name="connsiteX5" fmla="*/ 1309816 w 1309816"/>
                <a:gd name="connsiteY5" fmla="*/ 1099472 h 138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9816" h="1380571">
                  <a:moveTo>
                    <a:pt x="0" y="975905"/>
                  </a:moveTo>
                  <a:cubicBezTo>
                    <a:pt x="206975" y="589756"/>
                    <a:pt x="413951" y="203607"/>
                    <a:pt x="593124" y="73861"/>
                  </a:cubicBezTo>
                  <a:cubicBezTo>
                    <a:pt x="772297" y="-55885"/>
                    <a:pt x="1070918" y="-14695"/>
                    <a:pt x="1075037" y="197429"/>
                  </a:cubicBezTo>
                  <a:cubicBezTo>
                    <a:pt x="1079156" y="409553"/>
                    <a:pt x="578707" y="1196267"/>
                    <a:pt x="617837" y="1346607"/>
                  </a:cubicBezTo>
                  <a:cubicBezTo>
                    <a:pt x="656967" y="1496947"/>
                    <a:pt x="1309816" y="1099472"/>
                    <a:pt x="1309816" y="1099472"/>
                  </a:cubicBezTo>
                  <a:lnTo>
                    <a:pt x="1309816" y="1099472"/>
                  </a:lnTo>
                </a:path>
              </a:pathLst>
            </a:cu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139309" y="3271298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A</a:t>
              </a:r>
              <a:endParaRPr lang="es-ES" sz="4000" b="1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454395" y="2720239"/>
              <a:ext cx="51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G</a:t>
              </a:r>
              <a:endParaRPr lang="es-ES" sz="40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956234" y="2558980"/>
              <a:ext cx="5229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D</a:t>
              </a:r>
              <a:endParaRPr lang="es-ES" sz="4000" b="1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4082341" y="3065376"/>
              <a:ext cx="434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E</a:t>
              </a:r>
              <a:endParaRPr lang="es-ES" sz="40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854644" y="3538510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F</a:t>
              </a:r>
              <a:endParaRPr lang="es-ES" sz="4000" b="1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4210028" y="3805977"/>
              <a:ext cx="434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/>
                <a:t>E</a:t>
              </a:r>
              <a:endParaRPr lang="es-ES" sz="4000" b="1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3164022" y="4583900"/>
              <a:ext cx="1621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00B050"/>
                  </a:solidFill>
                </a:rPr>
                <a:t>Human</a:t>
              </a:r>
              <a:r>
                <a:rPr lang="es-ES" dirty="0" smtClean="0"/>
                <a:t> (target)</a:t>
              </a:r>
              <a:endParaRPr lang="es-ES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103758" y="4579693"/>
              <a:ext cx="1596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>
                  <a:solidFill>
                    <a:srgbClr val="00B050"/>
                  </a:solidFill>
                </a:rPr>
                <a:t>Fish</a:t>
              </a:r>
              <a:r>
                <a:rPr lang="es-ES" dirty="0" smtClean="0"/>
                <a:t> (</a:t>
              </a:r>
              <a:r>
                <a:rPr lang="es-ES" dirty="0" err="1" smtClean="0"/>
                <a:t>template</a:t>
              </a:r>
              <a:r>
                <a:rPr lang="es-ES" dirty="0" smtClean="0"/>
                <a:t>)</a:t>
              </a:r>
              <a:endParaRPr lang="es-ES" dirty="0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6624607" y="680295"/>
            <a:ext cx="3789822" cy="1126314"/>
            <a:chOff x="6624607" y="630867"/>
            <a:chExt cx="3789822" cy="1126314"/>
          </a:xfrm>
        </p:grpSpPr>
        <p:sp>
          <p:nvSpPr>
            <p:cNvPr id="23" name="22 CuadroTexto"/>
            <p:cNvSpPr txBox="1"/>
            <p:nvPr/>
          </p:nvSpPr>
          <p:spPr>
            <a:xfrm>
              <a:off x="8383104" y="630867"/>
              <a:ext cx="20313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latin typeface="Courier" pitchFamily="49" charset="0"/>
                </a:rPr>
                <a:t>AGDEFE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6624607" y="800144"/>
              <a:ext cx="1621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00B050"/>
                  </a:solidFill>
                </a:rPr>
                <a:t>Human </a:t>
              </a:r>
              <a:r>
                <a:rPr lang="es-ES" dirty="0" smtClean="0"/>
                <a:t>(target)</a:t>
              </a:r>
              <a:endParaRPr lang="es-ES" dirty="0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8383104" y="1049295"/>
              <a:ext cx="20313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solidFill>
                    <a:srgbClr val="FF0000"/>
                  </a:solidFill>
                  <a:latin typeface="Courier" pitchFamily="49" charset="0"/>
                </a:rPr>
                <a:t>EFE</a:t>
              </a:r>
              <a:r>
                <a:rPr lang="es-ES" sz="4000" b="1" dirty="0" smtClean="0">
                  <a:latin typeface="Courier" pitchFamily="49" charset="0"/>
                </a:rPr>
                <a:t>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6624607" y="1218572"/>
              <a:ext cx="1596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>
                  <a:solidFill>
                    <a:srgbClr val="00B050"/>
                  </a:solidFill>
                </a:rPr>
                <a:t>Fish</a:t>
              </a:r>
              <a:r>
                <a:rPr lang="es-ES" dirty="0" smtClean="0"/>
                <a:t> (</a:t>
              </a:r>
              <a:r>
                <a:rPr lang="es-ES" dirty="0" err="1" smtClean="0"/>
                <a:t>template</a:t>
              </a:r>
              <a:r>
                <a:rPr lang="es-ES" dirty="0" smtClean="0"/>
                <a:t>)</a:t>
              </a:r>
              <a:endParaRPr lang="es-ES" dirty="0"/>
            </a:p>
          </p:txBody>
        </p:sp>
      </p:grpSp>
      <p:grpSp>
        <p:nvGrpSpPr>
          <p:cNvPr id="57" name="56 Grupo"/>
          <p:cNvGrpSpPr/>
          <p:nvPr/>
        </p:nvGrpSpPr>
        <p:grpSpPr>
          <a:xfrm>
            <a:off x="6616366" y="1883040"/>
            <a:ext cx="4713152" cy="1126314"/>
            <a:chOff x="6616366" y="1883040"/>
            <a:chExt cx="4713152" cy="1126314"/>
          </a:xfrm>
        </p:grpSpPr>
        <p:sp>
          <p:nvSpPr>
            <p:cNvPr id="31" name="30 CuadroTexto"/>
            <p:cNvSpPr txBox="1"/>
            <p:nvPr/>
          </p:nvSpPr>
          <p:spPr>
            <a:xfrm>
              <a:off x="8374863" y="1883040"/>
              <a:ext cx="20313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latin typeface="Courier" pitchFamily="49" charset="0"/>
                </a:rPr>
                <a:t>AGDEFE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6616366" y="2052317"/>
              <a:ext cx="1621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00B050"/>
                  </a:solidFill>
                </a:rPr>
                <a:t>Human </a:t>
              </a:r>
              <a:r>
                <a:rPr lang="es-ES" dirty="0" smtClean="0"/>
                <a:t>(target)</a:t>
              </a:r>
              <a:endParaRPr lang="es-ES" dirty="0"/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8374863" y="2301468"/>
              <a:ext cx="29546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b="1" dirty="0" smtClean="0">
                  <a:solidFill>
                    <a:srgbClr val="FF0000"/>
                  </a:solidFill>
                  <a:latin typeface="Courier" pitchFamily="49" charset="0"/>
                </a:rPr>
                <a:t>   EFE</a:t>
              </a:r>
              <a:r>
                <a:rPr lang="es-ES" sz="4000" b="1" dirty="0" smtClean="0">
                  <a:latin typeface="Courier" pitchFamily="49" charset="0"/>
                </a:rPr>
                <a:t>EFE</a:t>
              </a:r>
              <a:endParaRPr lang="es-ES" sz="4000" b="1" dirty="0">
                <a:latin typeface="Courier" pitchFamily="49" charset="0"/>
              </a:endParaRP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6616366" y="2470745"/>
              <a:ext cx="1596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>
                  <a:solidFill>
                    <a:srgbClr val="00B050"/>
                  </a:solidFill>
                </a:rPr>
                <a:t>Fish</a:t>
              </a:r>
              <a:r>
                <a:rPr lang="es-ES" dirty="0" smtClean="0"/>
                <a:t> (</a:t>
              </a:r>
              <a:r>
                <a:rPr lang="es-ES" dirty="0" err="1" smtClean="0"/>
                <a:t>template</a:t>
              </a:r>
              <a:r>
                <a:rPr lang="es-ES" dirty="0" smtClean="0"/>
                <a:t>)</a:t>
              </a:r>
              <a:endParaRPr lang="es-ES" dirty="0"/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6628723" y="4077007"/>
            <a:ext cx="3789822" cy="1561718"/>
            <a:chOff x="6628723" y="4077007"/>
            <a:chExt cx="3789822" cy="1561718"/>
          </a:xfrm>
        </p:grpSpPr>
        <p:grpSp>
          <p:nvGrpSpPr>
            <p:cNvPr id="48" name="47 Grupo"/>
            <p:cNvGrpSpPr/>
            <p:nvPr/>
          </p:nvGrpSpPr>
          <p:grpSpPr>
            <a:xfrm>
              <a:off x="6628723" y="4077007"/>
              <a:ext cx="3789822" cy="707886"/>
              <a:chOff x="6645196" y="4072635"/>
              <a:chExt cx="3789822" cy="707886"/>
            </a:xfrm>
          </p:grpSpPr>
          <p:sp>
            <p:nvSpPr>
              <p:cNvPr id="39" name="38 CuadroTexto"/>
              <p:cNvSpPr txBox="1"/>
              <p:nvPr/>
            </p:nvSpPr>
            <p:spPr>
              <a:xfrm>
                <a:off x="8403693" y="4072635"/>
                <a:ext cx="20313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b="1" dirty="0" smtClean="0">
                    <a:latin typeface="Courier" pitchFamily="49" charset="0"/>
                  </a:rPr>
                  <a:t>A</a:t>
                </a:r>
                <a:r>
                  <a:rPr lang="es-ES" sz="4000" b="1" dirty="0" smtClean="0">
                    <a:solidFill>
                      <a:srgbClr val="FF0000"/>
                    </a:solidFill>
                    <a:latin typeface="Courier" pitchFamily="49" charset="0"/>
                  </a:rPr>
                  <a:t>F</a:t>
                </a:r>
                <a:r>
                  <a:rPr lang="es-ES" sz="4000" b="1" dirty="0" smtClean="0">
                    <a:latin typeface="Courier" pitchFamily="49" charset="0"/>
                  </a:rPr>
                  <a:t>DEFE</a:t>
                </a:r>
                <a:endParaRPr lang="es-ES" sz="4000" b="1" dirty="0">
                  <a:latin typeface="Courier" pitchFamily="49" charset="0"/>
                </a:endParaRPr>
              </a:p>
            </p:txBody>
          </p:sp>
          <p:sp>
            <p:nvSpPr>
              <p:cNvPr id="40" name="39 CuadroTexto"/>
              <p:cNvSpPr txBox="1"/>
              <p:nvPr/>
            </p:nvSpPr>
            <p:spPr>
              <a:xfrm>
                <a:off x="6645196" y="4241912"/>
                <a:ext cx="1045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err="1" smtClean="0">
                    <a:solidFill>
                      <a:srgbClr val="00B050"/>
                    </a:solidFill>
                  </a:rPr>
                  <a:t>Mammal</a:t>
                </a:r>
                <a:endParaRPr lang="es-ES" dirty="0"/>
              </a:p>
            </p:txBody>
          </p:sp>
        </p:grpSp>
        <p:grpSp>
          <p:nvGrpSpPr>
            <p:cNvPr id="49" name="48 Grupo"/>
            <p:cNvGrpSpPr/>
            <p:nvPr/>
          </p:nvGrpSpPr>
          <p:grpSpPr>
            <a:xfrm>
              <a:off x="6628723" y="4503923"/>
              <a:ext cx="3789822" cy="707886"/>
              <a:chOff x="6649312" y="4484532"/>
              <a:chExt cx="3789822" cy="707886"/>
            </a:xfrm>
          </p:grpSpPr>
          <p:sp>
            <p:nvSpPr>
              <p:cNvPr id="41" name="40 CuadroTexto"/>
              <p:cNvSpPr txBox="1"/>
              <p:nvPr/>
            </p:nvSpPr>
            <p:spPr>
              <a:xfrm>
                <a:off x="8407809" y="4484532"/>
                <a:ext cx="20313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b="1" dirty="0" smtClean="0">
                    <a:latin typeface="Courier" pitchFamily="49" charset="0"/>
                  </a:rPr>
                  <a:t>AG</a:t>
                </a:r>
                <a:r>
                  <a:rPr lang="es-ES" sz="4000" b="1" dirty="0" smtClean="0">
                    <a:solidFill>
                      <a:srgbClr val="FF0000"/>
                    </a:solidFill>
                    <a:latin typeface="Courier" pitchFamily="49" charset="0"/>
                  </a:rPr>
                  <a:t>E</a:t>
                </a:r>
                <a:r>
                  <a:rPr lang="es-ES" sz="4000" b="1" dirty="0" smtClean="0">
                    <a:latin typeface="Courier" pitchFamily="49" charset="0"/>
                  </a:rPr>
                  <a:t>EFE</a:t>
                </a:r>
                <a:endParaRPr lang="es-ES" sz="4000" b="1" dirty="0">
                  <a:latin typeface="Courier" pitchFamily="49" charset="0"/>
                </a:endParaRPr>
              </a:p>
            </p:txBody>
          </p:sp>
          <p:sp>
            <p:nvSpPr>
              <p:cNvPr id="42" name="41 CuadroTexto"/>
              <p:cNvSpPr txBox="1"/>
              <p:nvPr/>
            </p:nvSpPr>
            <p:spPr>
              <a:xfrm>
                <a:off x="6649312" y="4653809"/>
                <a:ext cx="572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err="1" smtClean="0">
                    <a:solidFill>
                      <a:srgbClr val="00B050"/>
                    </a:solidFill>
                  </a:rPr>
                  <a:t>Bird</a:t>
                </a:r>
                <a:endParaRPr lang="es-ES" dirty="0"/>
              </a:p>
            </p:txBody>
          </p:sp>
        </p:grpSp>
        <p:grpSp>
          <p:nvGrpSpPr>
            <p:cNvPr id="50" name="49 Grupo"/>
            <p:cNvGrpSpPr/>
            <p:nvPr/>
          </p:nvGrpSpPr>
          <p:grpSpPr>
            <a:xfrm>
              <a:off x="6628723" y="4930839"/>
              <a:ext cx="3789822" cy="707886"/>
              <a:chOff x="6665785" y="4933500"/>
              <a:chExt cx="3789822" cy="707886"/>
            </a:xfrm>
          </p:grpSpPr>
          <p:sp>
            <p:nvSpPr>
              <p:cNvPr id="43" name="42 CuadroTexto"/>
              <p:cNvSpPr txBox="1"/>
              <p:nvPr/>
            </p:nvSpPr>
            <p:spPr>
              <a:xfrm>
                <a:off x="8424282" y="4933500"/>
                <a:ext cx="20313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b="1" dirty="0" smtClean="0">
                    <a:solidFill>
                      <a:srgbClr val="FF0000"/>
                    </a:solidFill>
                    <a:latin typeface="Courier" pitchFamily="49" charset="0"/>
                  </a:rPr>
                  <a:t>E</a:t>
                </a:r>
                <a:r>
                  <a:rPr lang="es-ES" sz="4000" b="1" dirty="0" smtClean="0">
                    <a:latin typeface="Courier" pitchFamily="49" charset="0"/>
                  </a:rPr>
                  <a:t>G</a:t>
                </a:r>
                <a:r>
                  <a:rPr lang="es-ES" sz="4000" b="1" dirty="0" smtClean="0">
                    <a:solidFill>
                      <a:srgbClr val="FF0000"/>
                    </a:solidFill>
                    <a:latin typeface="Courier" pitchFamily="49" charset="0"/>
                  </a:rPr>
                  <a:t>E</a:t>
                </a:r>
                <a:r>
                  <a:rPr lang="es-ES" sz="4000" b="1" dirty="0" smtClean="0">
                    <a:latin typeface="Courier" pitchFamily="49" charset="0"/>
                  </a:rPr>
                  <a:t>EFE</a:t>
                </a:r>
                <a:endParaRPr lang="es-ES" sz="4000" b="1" dirty="0">
                  <a:latin typeface="Courier" pitchFamily="49" charset="0"/>
                </a:endParaRPr>
              </a:p>
            </p:txBody>
          </p:sp>
          <p:sp>
            <p:nvSpPr>
              <p:cNvPr id="44" name="43 CuadroTexto"/>
              <p:cNvSpPr txBox="1"/>
              <p:nvPr/>
            </p:nvSpPr>
            <p:spPr>
              <a:xfrm>
                <a:off x="6665785" y="5102777"/>
                <a:ext cx="856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err="1" smtClean="0">
                    <a:solidFill>
                      <a:srgbClr val="00B050"/>
                    </a:solidFill>
                  </a:rPr>
                  <a:t>Reptile</a:t>
                </a:r>
                <a:endParaRPr lang="es-ES" dirty="0"/>
              </a:p>
            </p:txBody>
          </p:sp>
        </p:grpSp>
      </p:grpSp>
      <p:grpSp>
        <p:nvGrpSpPr>
          <p:cNvPr id="53" name="52 Grupo"/>
          <p:cNvGrpSpPr/>
          <p:nvPr/>
        </p:nvGrpSpPr>
        <p:grpSpPr>
          <a:xfrm>
            <a:off x="6628723" y="3650091"/>
            <a:ext cx="3789822" cy="2415549"/>
            <a:chOff x="6628723" y="3650091"/>
            <a:chExt cx="3789822" cy="2415549"/>
          </a:xfrm>
        </p:grpSpPr>
        <p:grpSp>
          <p:nvGrpSpPr>
            <p:cNvPr id="47" name="46 Grupo"/>
            <p:cNvGrpSpPr/>
            <p:nvPr/>
          </p:nvGrpSpPr>
          <p:grpSpPr>
            <a:xfrm>
              <a:off x="6628723" y="3650091"/>
              <a:ext cx="3789822" cy="707886"/>
              <a:chOff x="6628723" y="3242310"/>
              <a:chExt cx="3789822" cy="707886"/>
            </a:xfrm>
          </p:grpSpPr>
          <p:sp>
            <p:nvSpPr>
              <p:cNvPr id="35" name="34 CuadroTexto"/>
              <p:cNvSpPr txBox="1"/>
              <p:nvPr/>
            </p:nvSpPr>
            <p:spPr>
              <a:xfrm>
                <a:off x="8387220" y="3242310"/>
                <a:ext cx="20313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b="1" dirty="0" smtClean="0">
                    <a:latin typeface="Courier" pitchFamily="49" charset="0"/>
                  </a:rPr>
                  <a:t>AGDEFE</a:t>
                </a:r>
                <a:endParaRPr lang="es-ES" sz="4000" b="1" dirty="0">
                  <a:latin typeface="Courier" pitchFamily="49" charset="0"/>
                </a:endParaRPr>
              </a:p>
            </p:txBody>
          </p:sp>
          <p:sp>
            <p:nvSpPr>
              <p:cNvPr id="36" name="35 CuadroTexto"/>
              <p:cNvSpPr txBox="1"/>
              <p:nvPr/>
            </p:nvSpPr>
            <p:spPr>
              <a:xfrm>
                <a:off x="6628723" y="3411587"/>
                <a:ext cx="16214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smtClean="0">
                    <a:solidFill>
                      <a:srgbClr val="00B050"/>
                    </a:solidFill>
                  </a:rPr>
                  <a:t>Human </a:t>
                </a:r>
                <a:r>
                  <a:rPr lang="es-ES" dirty="0" smtClean="0"/>
                  <a:t>(target)</a:t>
                </a:r>
                <a:endParaRPr lang="es-ES" dirty="0"/>
              </a:p>
            </p:txBody>
          </p:sp>
        </p:grpSp>
        <p:grpSp>
          <p:nvGrpSpPr>
            <p:cNvPr id="51" name="50 Grupo"/>
            <p:cNvGrpSpPr/>
            <p:nvPr/>
          </p:nvGrpSpPr>
          <p:grpSpPr>
            <a:xfrm>
              <a:off x="6628723" y="5357754"/>
              <a:ext cx="3789822" cy="707886"/>
              <a:chOff x="6682258" y="5357754"/>
              <a:chExt cx="3789822" cy="707886"/>
            </a:xfrm>
          </p:grpSpPr>
          <p:sp>
            <p:nvSpPr>
              <p:cNvPr id="45" name="44 CuadroTexto"/>
              <p:cNvSpPr txBox="1"/>
              <p:nvPr/>
            </p:nvSpPr>
            <p:spPr>
              <a:xfrm>
                <a:off x="8440755" y="5357754"/>
                <a:ext cx="20313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b="1" dirty="0" smtClean="0">
                    <a:solidFill>
                      <a:srgbClr val="FF0000"/>
                    </a:solidFill>
                    <a:latin typeface="Courier" pitchFamily="49" charset="0"/>
                  </a:rPr>
                  <a:t>EFE</a:t>
                </a:r>
                <a:r>
                  <a:rPr lang="es-ES" sz="4000" b="1" dirty="0" smtClean="0">
                    <a:latin typeface="Courier" pitchFamily="49" charset="0"/>
                  </a:rPr>
                  <a:t>EFE</a:t>
                </a:r>
                <a:endParaRPr lang="es-ES" sz="4000" b="1" dirty="0">
                  <a:latin typeface="Courier" pitchFamily="49" charset="0"/>
                </a:endParaRPr>
              </a:p>
            </p:txBody>
          </p:sp>
          <p:sp>
            <p:nvSpPr>
              <p:cNvPr id="46" name="45 CuadroTexto"/>
              <p:cNvSpPr txBox="1"/>
              <p:nvPr/>
            </p:nvSpPr>
            <p:spPr>
              <a:xfrm>
                <a:off x="6682258" y="5527031"/>
                <a:ext cx="1596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err="1" smtClean="0">
                    <a:solidFill>
                      <a:srgbClr val="00B050"/>
                    </a:solidFill>
                  </a:rPr>
                  <a:t>Fish</a:t>
                </a:r>
                <a:r>
                  <a:rPr lang="es-ES" dirty="0" smtClean="0"/>
                  <a:t> (</a:t>
                </a:r>
                <a:r>
                  <a:rPr lang="es-ES" dirty="0" err="1" smtClean="0"/>
                  <a:t>template</a:t>
                </a:r>
                <a:r>
                  <a:rPr lang="es-ES" dirty="0" smtClean="0"/>
                  <a:t>)</a:t>
                </a:r>
                <a:endParaRPr lang="es-E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44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 rot="-2100000">
            <a:off x="5224460" y="530485"/>
            <a:ext cx="2546095" cy="1250558"/>
            <a:chOff x="3582786" y="3258562"/>
            <a:chExt cx="2546095" cy="1250558"/>
          </a:xfrm>
        </p:grpSpPr>
        <p:sp>
          <p:nvSpPr>
            <p:cNvPr id="9" name="8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" name="9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2 Rectángulo"/>
          <p:cNvSpPr/>
          <p:nvPr/>
        </p:nvSpPr>
        <p:spPr>
          <a:xfrm>
            <a:off x="3471293" y="1316633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73719" y="573077"/>
            <a:ext cx="6141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Is this structure reliable?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86517" y="589466"/>
            <a:ext cx="19747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006467" y="300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4.- Model(s) validation</a:t>
            </a:r>
            <a:endParaRPr lang="en-US" sz="3600" b="1" dirty="0"/>
          </a:p>
        </p:txBody>
      </p:sp>
      <p:grpSp>
        <p:nvGrpSpPr>
          <p:cNvPr id="13" name="12 Grupo"/>
          <p:cNvGrpSpPr/>
          <p:nvPr/>
        </p:nvGrpSpPr>
        <p:grpSpPr>
          <a:xfrm>
            <a:off x="3936890" y="3343851"/>
            <a:ext cx="2391935" cy="1526358"/>
            <a:chOff x="2830014" y="2589584"/>
            <a:chExt cx="2391935" cy="1526358"/>
          </a:xfrm>
        </p:grpSpPr>
        <p:sp>
          <p:nvSpPr>
            <p:cNvPr id="14" name="13 Flecha curvada hacia arriba"/>
            <p:cNvSpPr/>
            <p:nvPr/>
          </p:nvSpPr>
          <p:spPr>
            <a:xfrm rot="13440000" flipH="1" flipV="1">
              <a:off x="3188311" y="3426607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0014" y="2589584"/>
              <a:ext cx="805881" cy="1415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7148387" y="5806330"/>
            <a:ext cx="50436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Is the map derived from the model similar to the original map?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483135" y="6221829"/>
            <a:ext cx="3941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Q (Submission)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03" y="3461079"/>
            <a:ext cx="2463121" cy="246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013" y="3582581"/>
            <a:ext cx="2371207" cy="2317045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653125" y="4673804"/>
            <a:ext cx="6141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Is this structure similar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to structures of the database?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(Bond lengths, angles, contacts …)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2903075" y="2305502"/>
            <a:ext cx="2053341" cy="2481199"/>
            <a:chOff x="3429286" y="3825837"/>
            <a:chExt cx="2479651" cy="2648978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26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843379" y="1784413"/>
            <a:ext cx="2105913" cy="2119589"/>
            <a:chOff x="286564" y="2128157"/>
            <a:chExt cx="2028848" cy="2020923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564" y="2128157"/>
              <a:ext cx="2028848" cy="2020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24 Rectángulo"/>
            <p:cNvSpPr/>
            <p:nvPr/>
          </p:nvSpPr>
          <p:spPr>
            <a:xfrm>
              <a:off x="803207" y="3212976"/>
              <a:ext cx="995562" cy="629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>
                  <a:solidFill>
                    <a:srgbClr val="FF0000"/>
                  </a:solidFill>
                </a:rPr>
                <a:t>PDB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74" y="1264691"/>
            <a:ext cx="2234889" cy="231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462417" y="801238"/>
            <a:ext cx="7517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Map and model similarity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10219826" y="2004064"/>
            <a:ext cx="175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Map/model 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fitting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3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 rot="-2100000">
            <a:off x="5224460" y="530485"/>
            <a:ext cx="2546095" cy="1250558"/>
            <a:chOff x="3582786" y="3258562"/>
            <a:chExt cx="2546095" cy="1250558"/>
          </a:xfrm>
        </p:grpSpPr>
        <p:sp>
          <p:nvSpPr>
            <p:cNvPr id="9" name="8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" name="9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2 Rectángulo"/>
          <p:cNvSpPr/>
          <p:nvPr/>
        </p:nvSpPr>
        <p:spPr>
          <a:xfrm>
            <a:off x="3471293" y="1316633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73719" y="573077"/>
            <a:ext cx="6141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Is this structure reliable?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86517" y="589466"/>
            <a:ext cx="19747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006467" y="300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4.- Model(s) validation</a:t>
            </a:r>
            <a:endParaRPr lang="en-US" sz="3600" b="1" dirty="0"/>
          </a:p>
        </p:txBody>
      </p:sp>
      <p:grpSp>
        <p:nvGrpSpPr>
          <p:cNvPr id="13" name="12 Grupo"/>
          <p:cNvGrpSpPr/>
          <p:nvPr/>
        </p:nvGrpSpPr>
        <p:grpSpPr>
          <a:xfrm>
            <a:off x="3936890" y="3343851"/>
            <a:ext cx="2391935" cy="1526358"/>
            <a:chOff x="2830014" y="2589584"/>
            <a:chExt cx="2391935" cy="1526358"/>
          </a:xfrm>
        </p:grpSpPr>
        <p:sp>
          <p:nvSpPr>
            <p:cNvPr id="14" name="13 Flecha curvada hacia arriba"/>
            <p:cNvSpPr/>
            <p:nvPr/>
          </p:nvSpPr>
          <p:spPr>
            <a:xfrm rot="13440000" flipH="1" flipV="1">
              <a:off x="3188311" y="3426607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0014" y="2589584"/>
              <a:ext cx="805881" cy="1415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7148387" y="5806330"/>
            <a:ext cx="50436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Is the map derived from the model similar to the original map?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03" y="3461079"/>
            <a:ext cx="2463121" cy="246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013" y="3582581"/>
            <a:ext cx="2371207" cy="2317045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653125" y="4673804"/>
            <a:ext cx="6141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Is this structure similar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to structures of the database?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(Bond lengths, angles, contacts …)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2903075" y="2305502"/>
            <a:ext cx="2053341" cy="2481199"/>
            <a:chOff x="3429286" y="3825837"/>
            <a:chExt cx="2479651" cy="2648978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26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843379" y="1784413"/>
            <a:ext cx="2105913" cy="2119589"/>
            <a:chOff x="286564" y="2128157"/>
            <a:chExt cx="2028848" cy="2020923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564" y="2128157"/>
              <a:ext cx="2028848" cy="2020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24 Rectángulo"/>
            <p:cNvSpPr/>
            <p:nvPr/>
          </p:nvSpPr>
          <p:spPr>
            <a:xfrm>
              <a:off x="803207" y="3212976"/>
              <a:ext cx="995562" cy="629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>
                  <a:solidFill>
                    <a:srgbClr val="FF0000"/>
                  </a:solidFill>
                </a:rPr>
                <a:t>PDB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74" y="1264691"/>
            <a:ext cx="2234889" cy="231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462417" y="801238"/>
            <a:ext cx="7517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Map and model similarity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10219826" y="2004064"/>
            <a:ext cx="175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Map/model 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fitting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8" name="2 Rectángulo"/>
          <p:cNvSpPr/>
          <p:nvPr/>
        </p:nvSpPr>
        <p:spPr>
          <a:xfrm>
            <a:off x="1466512" y="5927436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9" name="2 Rectángulo"/>
          <p:cNvSpPr/>
          <p:nvPr/>
        </p:nvSpPr>
        <p:spPr>
          <a:xfrm>
            <a:off x="5761415" y="2156446"/>
            <a:ext cx="2710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</a:rPr>
              <a:t>EMRinger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(high resolution)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2 Rectángulo"/>
          <p:cNvSpPr/>
          <p:nvPr/>
        </p:nvSpPr>
        <p:spPr>
          <a:xfrm>
            <a:off x="5669066" y="5313556"/>
            <a:ext cx="19169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CC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FSC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(low resolution)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1296785" y="5312062"/>
            <a:ext cx="6289278" cy="1454498"/>
            <a:chOff x="1296785" y="5312062"/>
            <a:chExt cx="6289278" cy="1454498"/>
          </a:xfrm>
        </p:grpSpPr>
        <p:sp>
          <p:nvSpPr>
            <p:cNvPr id="2" name="1 Elipse"/>
            <p:cNvSpPr/>
            <p:nvPr/>
          </p:nvSpPr>
          <p:spPr>
            <a:xfrm>
              <a:off x="1296785" y="5847895"/>
              <a:ext cx="2426863" cy="830997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Elipse"/>
            <p:cNvSpPr/>
            <p:nvPr/>
          </p:nvSpPr>
          <p:spPr>
            <a:xfrm>
              <a:off x="5544588" y="5312062"/>
              <a:ext cx="2041475" cy="1454498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89114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3405" y="206290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359923" y="791065"/>
            <a:ext cx="2053341" cy="2481199"/>
            <a:chOff x="3429286" y="3825837"/>
            <a:chExt cx="2479651" cy="264897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39" y="341589"/>
            <a:ext cx="7351791" cy="4443993"/>
          </a:xfrm>
          <a:prstGeom prst="rect">
            <a:avLst/>
          </a:prstGeom>
        </p:spPr>
      </p:pic>
      <p:sp>
        <p:nvSpPr>
          <p:cNvPr id="7" name="2 Rectángulo"/>
          <p:cNvSpPr/>
          <p:nvPr/>
        </p:nvSpPr>
        <p:spPr>
          <a:xfrm>
            <a:off x="2754256" y="214194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2584529" y="134653"/>
            <a:ext cx="2426863" cy="83099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6966991" y="4839473"/>
            <a:ext cx="2724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Skeleton of C</a:t>
            </a:r>
            <a:r>
              <a:rPr lang="en-US" sz="3200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a</a:t>
            </a:r>
            <a:endParaRPr lang="en-US" sz="3200" b="1" dirty="0">
              <a:solidFill>
                <a:srgbClr val="00B050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6532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3405" y="206290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359923" y="791065"/>
            <a:ext cx="2053341" cy="2481199"/>
            <a:chOff x="3429286" y="3825837"/>
            <a:chExt cx="2479651" cy="264897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04" y="374245"/>
            <a:ext cx="7351791" cy="44439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114" y="3341574"/>
            <a:ext cx="3480857" cy="347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17 Grupo"/>
          <p:cNvGrpSpPr/>
          <p:nvPr/>
        </p:nvGrpSpPr>
        <p:grpSpPr>
          <a:xfrm>
            <a:off x="479179" y="4296743"/>
            <a:ext cx="5497395" cy="1499900"/>
            <a:chOff x="479179" y="4296743"/>
            <a:chExt cx="5497395" cy="1499900"/>
          </a:xfrm>
        </p:grpSpPr>
        <p:sp>
          <p:nvSpPr>
            <p:cNvPr id="7" name="6 CuadroTexto"/>
            <p:cNvSpPr txBox="1"/>
            <p:nvPr/>
          </p:nvSpPr>
          <p:spPr>
            <a:xfrm>
              <a:off x="5053693" y="5225143"/>
              <a:ext cx="922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Outliers</a:t>
              </a:r>
              <a:endParaRPr lang="es-ES" dirty="0"/>
            </a:p>
          </p:txBody>
        </p:sp>
        <p:cxnSp>
          <p:nvCxnSpPr>
            <p:cNvPr id="9" name="8 Conector recto de flecha"/>
            <p:cNvCxnSpPr/>
            <p:nvPr/>
          </p:nvCxnSpPr>
          <p:spPr>
            <a:xfrm flipH="1">
              <a:off x="4142768" y="5414860"/>
              <a:ext cx="930729" cy="27136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479179" y="4296743"/>
              <a:ext cx="9292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Favored</a:t>
              </a:r>
              <a:endParaRPr lang="es-ES" dirty="0"/>
            </a:p>
          </p:txBody>
        </p:sp>
        <p:cxnSp>
          <p:nvCxnSpPr>
            <p:cNvPr id="14" name="13 Conector recto de flecha"/>
            <p:cNvCxnSpPr/>
            <p:nvPr/>
          </p:nvCxnSpPr>
          <p:spPr>
            <a:xfrm>
              <a:off x="1085850" y="4666075"/>
              <a:ext cx="1249136" cy="3467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500440" y="5316889"/>
              <a:ext cx="944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Allowed</a:t>
              </a:r>
              <a:endParaRPr lang="es-ES" dirty="0"/>
            </a:p>
          </p:txBody>
        </p:sp>
        <p:cxnSp>
          <p:nvCxnSpPr>
            <p:cNvPr id="17" name="16 Conector recto de flecha"/>
            <p:cNvCxnSpPr>
              <a:stCxn id="16" idx="2"/>
            </p:cNvCxnSpPr>
            <p:nvPr/>
          </p:nvCxnSpPr>
          <p:spPr>
            <a:xfrm>
              <a:off x="972813" y="5686221"/>
              <a:ext cx="1231544" cy="11042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19 Rectángulo"/>
          <p:cNvSpPr/>
          <p:nvPr/>
        </p:nvSpPr>
        <p:spPr>
          <a:xfrm>
            <a:off x="6966991" y="4839473"/>
            <a:ext cx="2724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Skeleton of C</a:t>
            </a:r>
            <a:r>
              <a:rPr lang="en-US" sz="3200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a</a:t>
            </a:r>
            <a:endParaRPr lang="en-US" sz="3200" b="1" dirty="0">
              <a:solidFill>
                <a:srgbClr val="00B050"/>
              </a:solidFill>
              <a:latin typeface="Symbol" panose="05050102010706020507" pitchFamily="18" charset="2"/>
            </a:endParaRPr>
          </a:p>
        </p:txBody>
      </p:sp>
      <p:sp>
        <p:nvSpPr>
          <p:cNvPr id="21" name="2 Rectángulo"/>
          <p:cNvSpPr/>
          <p:nvPr/>
        </p:nvSpPr>
        <p:spPr>
          <a:xfrm>
            <a:off x="2754256" y="214194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21 Elipse"/>
          <p:cNvSpPr/>
          <p:nvPr/>
        </p:nvSpPr>
        <p:spPr>
          <a:xfrm>
            <a:off x="2584529" y="134653"/>
            <a:ext cx="2426863" cy="83099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7012165" y="5725347"/>
            <a:ext cx="2876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Side chains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9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932849" y="222780"/>
            <a:ext cx="737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Lys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359923" y="791065"/>
            <a:ext cx="2053341" cy="2481199"/>
            <a:chOff x="3429286" y="3825837"/>
            <a:chExt cx="2479651" cy="264897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978" y="319599"/>
            <a:ext cx="7353315" cy="5108458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593405" y="206290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644627" y="222780"/>
            <a:ext cx="737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Ala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506085" y="222780"/>
            <a:ext cx="911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Asn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2 Rectángulo"/>
          <p:cNvSpPr/>
          <p:nvPr/>
        </p:nvSpPr>
        <p:spPr>
          <a:xfrm>
            <a:off x="2754256" y="214194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2584529" y="134653"/>
            <a:ext cx="2426863" cy="83099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7012165" y="5725347"/>
            <a:ext cx="2876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Side chains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06525" y="5725347"/>
            <a:ext cx="2876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Side chains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359923" y="791065"/>
            <a:ext cx="2053341" cy="2481199"/>
            <a:chOff x="3429286" y="3825837"/>
            <a:chExt cx="2479651" cy="264897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63" y="417570"/>
            <a:ext cx="7353315" cy="5108458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593405" y="206290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932849" y="222780"/>
            <a:ext cx="737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Lys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644627" y="222780"/>
            <a:ext cx="737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Ala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9506085" y="222780"/>
            <a:ext cx="911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Asn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7" y="3272264"/>
            <a:ext cx="3436470" cy="342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10 Grupo"/>
          <p:cNvGrpSpPr/>
          <p:nvPr/>
        </p:nvGrpSpPr>
        <p:grpSpPr>
          <a:xfrm>
            <a:off x="4428197" y="6127899"/>
            <a:ext cx="1820242" cy="680995"/>
            <a:chOff x="4428197" y="6127899"/>
            <a:chExt cx="1820242" cy="680995"/>
          </a:xfrm>
        </p:grpSpPr>
        <p:sp>
          <p:nvSpPr>
            <p:cNvPr id="13" name="12 CuadroTexto"/>
            <p:cNvSpPr txBox="1"/>
            <p:nvPr/>
          </p:nvSpPr>
          <p:spPr>
            <a:xfrm>
              <a:off x="4428197" y="6127899"/>
              <a:ext cx="1820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/>
                <a:t>Rotamer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Outliers</a:t>
              </a:r>
              <a:endParaRPr lang="es-ES" b="1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142634" y="6347229"/>
              <a:ext cx="6965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err="1" smtClean="0"/>
                <a:t>C</a:t>
              </a:r>
              <a:r>
                <a:rPr lang="en-US" sz="2400" b="1" baseline="-25000" dirty="0" err="1" smtClean="0">
                  <a:latin typeface="Symbol" panose="05050102010706020507" pitchFamily="18" charset="2"/>
                </a:rPr>
                <a:t>b</a:t>
              </a:r>
              <a:endParaRPr lang="en-US" sz="2400" b="1" baseline="-25000" dirty="0">
                <a:latin typeface="Symbol" panose="05050102010706020507" pitchFamily="18" charset="2"/>
              </a:endParaRPr>
            </a:p>
          </p:txBody>
        </p:sp>
      </p:grpSp>
      <p:sp>
        <p:nvSpPr>
          <p:cNvPr id="21" name="2 Rectángulo"/>
          <p:cNvSpPr/>
          <p:nvPr/>
        </p:nvSpPr>
        <p:spPr>
          <a:xfrm>
            <a:off x="2754256" y="214194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21 Elipse"/>
          <p:cNvSpPr/>
          <p:nvPr/>
        </p:nvSpPr>
        <p:spPr>
          <a:xfrm>
            <a:off x="2584529" y="134653"/>
            <a:ext cx="2426863" cy="83099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12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171" y="173159"/>
            <a:ext cx="7294758" cy="6068894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359923" y="791065"/>
            <a:ext cx="2053341" cy="2481199"/>
            <a:chOff x="3429286" y="3825837"/>
            <a:chExt cx="2479651" cy="2648978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3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" name="4 Rectángulo"/>
          <p:cNvSpPr/>
          <p:nvPr/>
        </p:nvSpPr>
        <p:spPr>
          <a:xfrm>
            <a:off x="593405" y="206290"/>
            <a:ext cx="1991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Geometry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" name="2 Rectángulo"/>
          <p:cNvSpPr/>
          <p:nvPr/>
        </p:nvSpPr>
        <p:spPr>
          <a:xfrm>
            <a:off x="2754256" y="214194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MolProbity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2584529" y="134653"/>
            <a:ext cx="2426863" cy="83099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8041821" y="1706336"/>
            <a:ext cx="1159329" cy="13960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352681" y="5556188"/>
            <a:ext cx="4759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Atom clashes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89004" y="4748135"/>
            <a:ext cx="119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Clashscore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089004" y="5939734"/>
            <a:ext cx="142250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Overall</a:t>
            </a:r>
            <a:r>
              <a:rPr lang="es-ES" b="1" dirty="0" smtClean="0">
                <a:solidFill>
                  <a:srgbClr val="0070C0"/>
                </a:solidFill>
              </a:rPr>
              <a:t> score</a:t>
            </a:r>
            <a:endParaRPr lang="es-E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5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90317" y="115438"/>
            <a:ext cx="505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Map and model similarity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19" name="2 Rectángulo"/>
          <p:cNvSpPr/>
          <p:nvPr/>
        </p:nvSpPr>
        <p:spPr>
          <a:xfrm>
            <a:off x="5040416" y="122208"/>
            <a:ext cx="19169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CC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FSC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629305" y="1281793"/>
            <a:ext cx="1810355" cy="1160707"/>
            <a:chOff x="2830014" y="2589584"/>
            <a:chExt cx="2586043" cy="1843829"/>
          </a:xfrm>
        </p:grpSpPr>
        <p:sp>
          <p:nvSpPr>
            <p:cNvPr id="22" name="21 Flecha curvada hacia arriba"/>
            <p:cNvSpPr/>
            <p:nvPr/>
          </p:nvSpPr>
          <p:spPr>
            <a:xfrm rot="13440000" flipH="1" flipV="1">
              <a:off x="3072969" y="3513820"/>
              <a:ext cx="2343088" cy="919593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2830014" y="2589584"/>
              <a:ext cx="805881" cy="1415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586" y="1284889"/>
            <a:ext cx="1959913" cy="2005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547" y="1298221"/>
            <a:ext cx="1888576" cy="1884035"/>
          </a:xfrm>
          <a:prstGeom prst="rect">
            <a:avLst/>
          </a:prstGeom>
        </p:spPr>
      </p:pic>
      <p:grpSp>
        <p:nvGrpSpPr>
          <p:cNvPr id="26" name="25 Grupo"/>
          <p:cNvGrpSpPr/>
          <p:nvPr/>
        </p:nvGrpSpPr>
        <p:grpSpPr>
          <a:xfrm>
            <a:off x="375757" y="1298221"/>
            <a:ext cx="1518357" cy="1781024"/>
            <a:chOff x="3429286" y="3825837"/>
            <a:chExt cx="2479651" cy="2648978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79" y="3861048"/>
              <a:ext cx="2475958" cy="261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27 Rectángulo"/>
            <p:cNvSpPr/>
            <p:nvPr/>
          </p:nvSpPr>
          <p:spPr>
            <a:xfrm>
              <a:off x="3429286" y="3825837"/>
              <a:ext cx="288032" cy="350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19 Elipse"/>
          <p:cNvSpPr/>
          <p:nvPr/>
        </p:nvSpPr>
        <p:spPr>
          <a:xfrm>
            <a:off x="4956758" y="120714"/>
            <a:ext cx="2041475" cy="116107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0" name="29 Grupo"/>
          <p:cNvGrpSpPr/>
          <p:nvPr/>
        </p:nvGrpSpPr>
        <p:grpSpPr>
          <a:xfrm>
            <a:off x="7657097" y="400201"/>
            <a:ext cx="4284532" cy="3267315"/>
            <a:chOff x="7657097" y="400201"/>
            <a:chExt cx="4284532" cy="326731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097" y="907987"/>
              <a:ext cx="4284532" cy="275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31 Rectángulo"/>
            <p:cNvSpPr/>
            <p:nvPr/>
          </p:nvSpPr>
          <p:spPr>
            <a:xfrm>
              <a:off x="8915401" y="400201"/>
              <a:ext cx="19920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B050"/>
                  </a:solidFill>
                </a:rPr>
                <a:t>         FSC</a:t>
              </a:r>
              <a:endParaRPr lang="en-US" sz="2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8618441" y="4171468"/>
            <a:ext cx="2750689" cy="2466096"/>
            <a:chOff x="8618441" y="4171468"/>
            <a:chExt cx="2750689" cy="2466096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8441" y="4743449"/>
              <a:ext cx="2750689" cy="1894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32 Rectángulo"/>
            <p:cNvSpPr/>
            <p:nvPr/>
          </p:nvSpPr>
          <p:spPr>
            <a:xfrm>
              <a:off x="9182965" y="4171468"/>
              <a:ext cx="16216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B050"/>
                  </a:solidFill>
                </a:rPr>
                <a:t>Correlation</a:t>
              </a:r>
              <a:endParaRPr lang="en-US" sz="24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650" y="4327386"/>
            <a:ext cx="2460280" cy="136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46 Grupo"/>
          <p:cNvGrpSpPr/>
          <p:nvPr/>
        </p:nvGrpSpPr>
        <p:grpSpPr>
          <a:xfrm>
            <a:off x="2047122" y="3672349"/>
            <a:ext cx="3011230" cy="3129164"/>
            <a:chOff x="2047122" y="3672349"/>
            <a:chExt cx="3011230" cy="3129164"/>
          </a:xfrm>
        </p:grpSpPr>
        <p:sp>
          <p:nvSpPr>
            <p:cNvPr id="36" name="35 CuadroTexto"/>
            <p:cNvSpPr txBox="1"/>
            <p:nvPr/>
          </p:nvSpPr>
          <p:spPr>
            <a:xfrm>
              <a:off x="3036245" y="6528949"/>
              <a:ext cx="961485" cy="2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/>
                <a:t>CC (</a:t>
              </a:r>
              <a:r>
                <a:rPr lang="es-ES" b="1" dirty="0" err="1" smtClean="0"/>
                <a:t>mask</a:t>
              </a:r>
              <a:r>
                <a:rPr lang="es-ES" b="1" dirty="0" smtClean="0"/>
                <a:t>)</a:t>
              </a:r>
              <a:endParaRPr lang="es-ES" b="1" dirty="0"/>
            </a:p>
          </p:txBody>
        </p:sp>
        <p:grpSp>
          <p:nvGrpSpPr>
            <p:cNvPr id="37" name="36 Grupo"/>
            <p:cNvGrpSpPr/>
            <p:nvPr/>
          </p:nvGrpSpPr>
          <p:grpSpPr>
            <a:xfrm>
              <a:off x="2047122" y="3672349"/>
              <a:ext cx="3011230" cy="2804822"/>
              <a:chOff x="1770747" y="2434107"/>
              <a:chExt cx="3535346" cy="3800613"/>
            </a:xfrm>
          </p:grpSpPr>
          <p:pic>
            <p:nvPicPr>
              <p:cNvPr id="38" name="Picture 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875397" y="3473607"/>
                <a:ext cx="3276600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6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2450779" y="3349783"/>
                <a:ext cx="3533775" cy="1990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39 Rectángulo"/>
              <p:cNvSpPr/>
              <p:nvPr/>
            </p:nvSpPr>
            <p:spPr>
              <a:xfrm>
                <a:off x="1770747" y="2434107"/>
                <a:ext cx="3535346" cy="3800613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48" name="47 Grupo"/>
          <p:cNvGrpSpPr/>
          <p:nvPr/>
        </p:nvGrpSpPr>
        <p:grpSpPr>
          <a:xfrm>
            <a:off x="5140039" y="3661259"/>
            <a:ext cx="1458238" cy="3140254"/>
            <a:chOff x="5140039" y="3661259"/>
            <a:chExt cx="1458238" cy="3140254"/>
          </a:xfrm>
        </p:grpSpPr>
        <p:sp>
          <p:nvSpPr>
            <p:cNvPr id="35" name="34 CuadroTexto"/>
            <p:cNvSpPr txBox="1"/>
            <p:nvPr/>
          </p:nvSpPr>
          <p:spPr>
            <a:xfrm>
              <a:off x="5513306" y="6528949"/>
              <a:ext cx="829209" cy="2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/>
                <a:t>CC (box)</a:t>
              </a:r>
              <a:endParaRPr lang="es-ES" b="1" dirty="0"/>
            </a:p>
          </p:txBody>
        </p:sp>
        <p:grpSp>
          <p:nvGrpSpPr>
            <p:cNvPr id="41" name="40 Grupo"/>
            <p:cNvGrpSpPr/>
            <p:nvPr/>
          </p:nvGrpSpPr>
          <p:grpSpPr>
            <a:xfrm>
              <a:off x="5140039" y="3661259"/>
              <a:ext cx="1458238" cy="2804822"/>
              <a:chOff x="5488882" y="2419080"/>
              <a:chExt cx="1712050" cy="3800613"/>
            </a:xfrm>
          </p:grpSpPr>
          <p:pic>
            <p:nvPicPr>
              <p:cNvPr id="42" name="Picture 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4679257" y="3387883"/>
                <a:ext cx="3295650" cy="167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42 Rectángulo"/>
              <p:cNvSpPr/>
              <p:nvPr/>
            </p:nvSpPr>
            <p:spPr>
              <a:xfrm>
                <a:off x="5580783" y="2419080"/>
                <a:ext cx="1620149" cy="3800613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45" name="44 Rectángulo"/>
          <p:cNvSpPr/>
          <p:nvPr/>
        </p:nvSpPr>
        <p:spPr>
          <a:xfrm>
            <a:off x="2068699" y="2912111"/>
            <a:ext cx="2968076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“how well does the available atomic model describe the part of the map around atomic centers?”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4993087" y="2471955"/>
            <a:ext cx="1811031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“how well does the atomic model reproduce the whole set of experimental </a:t>
            </a:r>
            <a:r>
              <a:rPr lang="en-US" sz="1400" b="1" dirty="0" smtClean="0">
                <a:solidFill>
                  <a:srgbClr val="FF0000"/>
                </a:solidFill>
              </a:rPr>
              <a:t>data?”</a:t>
            </a:r>
            <a:endParaRPr lang="es-E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2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26" y="774834"/>
            <a:ext cx="2234889" cy="231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90317" y="115438"/>
            <a:ext cx="505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Map and model similarity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4" name="2 Rectángulo"/>
          <p:cNvSpPr/>
          <p:nvPr/>
        </p:nvSpPr>
        <p:spPr>
          <a:xfrm>
            <a:off x="4577639" y="129851"/>
            <a:ext cx="271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</a:rPr>
              <a:t>EMRinger</a:t>
            </a:r>
            <a:endParaRPr lang="en-US" sz="3200" b="1" dirty="0" smtClean="0">
              <a:solidFill>
                <a:srgbClr val="FF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606525" y="6304991"/>
            <a:ext cx="2876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Side chains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50" y="774834"/>
            <a:ext cx="7377699" cy="510845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07" y="3420836"/>
            <a:ext cx="3718158" cy="323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16 Grupo"/>
          <p:cNvGrpSpPr/>
          <p:nvPr/>
        </p:nvGrpSpPr>
        <p:grpSpPr>
          <a:xfrm>
            <a:off x="3192236" y="5178098"/>
            <a:ext cx="2330692" cy="1126893"/>
            <a:chOff x="3192236" y="5178098"/>
            <a:chExt cx="2330692" cy="1126893"/>
          </a:xfrm>
        </p:grpSpPr>
        <p:sp>
          <p:nvSpPr>
            <p:cNvPr id="12" name="11 CuadroTexto"/>
            <p:cNvSpPr txBox="1"/>
            <p:nvPr/>
          </p:nvSpPr>
          <p:spPr>
            <a:xfrm>
              <a:off x="3833865" y="5178098"/>
              <a:ext cx="1142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Rotameric</a:t>
              </a:r>
              <a:endParaRPr lang="es-ES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3935186" y="5861098"/>
              <a:ext cx="1587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Non </a:t>
              </a:r>
              <a:r>
                <a:rPr lang="es-ES" dirty="0" err="1" smtClean="0"/>
                <a:t>Rotameric</a:t>
              </a:r>
              <a:endParaRPr lang="es-ES" dirty="0"/>
            </a:p>
          </p:txBody>
        </p:sp>
        <p:cxnSp>
          <p:nvCxnSpPr>
            <p:cNvPr id="14" name="13 Conector recto de flecha"/>
            <p:cNvCxnSpPr>
              <a:stCxn id="12" idx="1"/>
            </p:cNvCxnSpPr>
            <p:nvPr/>
          </p:nvCxnSpPr>
          <p:spPr>
            <a:xfrm flipH="1">
              <a:off x="3192236" y="5362764"/>
              <a:ext cx="641629" cy="4715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/>
            <p:nvPr/>
          </p:nvCxnSpPr>
          <p:spPr>
            <a:xfrm flipH="1">
              <a:off x="3513050" y="6090557"/>
              <a:ext cx="454793" cy="2144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85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5058776" y="83331"/>
            <a:ext cx="2043835" cy="2413876"/>
            <a:chOff x="5430737" y="4776476"/>
            <a:chExt cx="1708778" cy="1946658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737" y="4776476"/>
              <a:ext cx="1708778" cy="181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Rectángulo"/>
            <p:cNvSpPr/>
            <p:nvPr/>
          </p:nvSpPr>
          <p:spPr>
            <a:xfrm rot="2700000">
              <a:off x="5208008" y="5586161"/>
              <a:ext cx="1462780" cy="811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682" y="83331"/>
            <a:ext cx="1534443" cy="15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72" y="1917577"/>
            <a:ext cx="11735995" cy="480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1328093" y="56476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3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1328093" y="59988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0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1128520" y="633678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0.4 %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1180617" y="2296486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3.97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1180617" y="2918415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3.53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1180617" y="2974705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1.48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1328093" y="3286658"/>
            <a:ext cx="301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0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070010" y="3655990"/>
            <a:ext cx="817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0.43 </a:t>
            </a:r>
            <a:r>
              <a:rPr lang="es-ES" b="1" dirty="0" smtClean="0">
                <a:solidFill>
                  <a:srgbClr val="FF0000"/>
                </a:solidFill>
              </a:rPr>
              <a:t>%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1122108" y="3978783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0.87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1122108" y="4333308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0.74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053918" y="5042517"/>
            <a:ext cx="7563775" cy="1677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91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894</Words>
  <Application>Microsoft Office PowerPoint</Application>
  <PresentationFormat>Personalizado</PresentationFormat>
  <Paragraphs>276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marta</cp:lastModifiedBy>
  <cp:revision>80</cp:revision>
  <cp:lastPrinted>2019-09-17T15:28:30Z</cp:lastPrinted>
  <dcterms:created xsi:type="dcterms:W3CDTF">2019-07-07T17:32:24Z</dcterms:created>
  <dcterms:modified xsi:type="dcterms:W3CDTF">2019-09-17T15:59:46Z</dcterms:modified>
</cp:coreProperties>
</file>