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68" r:id="rId14"/>
    <p:sldId id="271" r:id="rId15"/>
    <p:sldId id="272" r:id="rId16"/>
    <p:sldId id="270" r:id="rId17"/>
    <p:sldId id="273" r:id="rId18"/>
    <p:sldId id="274" r:id="rId19"/>
    <p:sldId id="275" r:id="rId20"/>
    <p:sldId id="276" r:id="rId21"/>
    <p:sldId id="278" r:id="rId22"/>
    <p:sldId id="277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</p:sldIdLst>
  <p:sldSz cx="12192000" cy="6858000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39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4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546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33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14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87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926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67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415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399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45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7A3DA-EBD7-40AD-BE5D-7D66692800E1}" type="datetimeFigureOut">
              <a:rPr lang="es-ES" smtClean="0"/>
              <a:t>09/07/2019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1E35E-21EA-47BC-BA34-74AA9928AA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803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87145" y="2043409"/>
            <a:ext cx="111268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Instruct course on Image Processing for Electron Microscopy and hybrid modelling</a:t>
            </a:r>
            <a:endParaRPr lang="en-US" sz="4800" b="1" dirty="0"/>
          </a:p>
        </p:txBody>
      </p:sp>
      <p:sp>
        <p:nvSpPr>
          <p:cNvPr id="5" name="4 Rectángulo"/>
          <p:cNvSpPr/>
          <p:nvPr/>
        </p:nvSpPr>
        <p:spPr>
          <a:xfrm>
            <a:off x="4357855" y="3846618"/>
            <a:ext cx="50572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Madrid, July 8 – 11, 2019</a:t>
            </a:r>
            <a:endParaRPr lang="en-US" sz="2800" b="1" dirty="0"/>
          </a:p>
        </p:txBody>
      </p:sp>
      <p:sp>
        <p:nvSpPr>
          <p:cNvPr id="6" name="5 Rectángulo"/>
          <p:cNvSpPr/>
          <p:nvPr/>
        </p:nvSpPr>
        <p:spPr>
          <a:xfrm>
            <a:off x="4415674" y="4782724"/>
            <a:ext cx="35682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Roberto </a:t>
            </a:r>
            <a:r>
              <a:rPr lang="en-US" sz="2800" dirty="0" err="1" smtClean="0"/>
              <a:t>Marabini</a:t>
            </a:r>
            <a:endParaRPr lang="en-US" sz="2800" dirty="0" smtClean="0"/>
          </a:p>
          <a:p>
            <a:pPr algn="ctr"/>
            <a:r>
              <a:rPr lang="en-US" sz="2800" dirty="0" smtClean="0"/>
              <a:t>Marta </a:t>
            </a:r>
            <a:r>
              <a:rPr lang="en-US" sz="2800" dirty="0" err="1" smtClean="0"/>
              <a:t>Martínez</a:t>
            </a:r>
            <a:endParaRPr lang="en-US" sz="28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7183686" y="3515453"/>
            <a:ext cx="429478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469" y="5947151"/>
            <a:ext cx="1448413" cy="798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388" y="5944500"/>
            <a:ext cx="649386" cy="80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74020"/>
            <a:ext cx="1453172" cy="74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2"/>
            <a:ext cx="4667423" cy="97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38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33 Grupo"/>
          <p:cNvGrpSpPr/>
          <p:nvPr/>
        </p:nvGrpSpPr>
        <p:grpSpPr>
          <a:xfrm>
            <a:off x="3042434" y="2097391"/>
            <a:ext cx="5959437" cy="3443954"/>
            <a:chOff x="3042434" y="2097391"/>
            <a:chExt cx="5959437" cy="3443954"/>
          </a:xfrm>
        </p:grpSpPr>
        <p:grpSp>
          <p:nvGrpSpPr>
            <p:cNvPr id="23" name="22 Grupo"/>
            <p:cNvGrpSpPr/>
            <p:nvPr/>
          </p:nvGrpSpPr>
          <p:grpSpPr>
            <a:xfrm rot="21300000">
              <a:off x="7819832" y="2105653"/>
              <a:ext cx="1182039" cy="3435692"/>
              <a:chOff x="6636275" y="2916499"/>
              <a:chExt cx="1182039" cy="3435692"/>
            </a:xfrm>
          </p:grpSpPr>
          <p:sp>
            <p:nvSpPr>
              <p:cNvPr id="24" name="23 Flecha curvada hacia arriba"/>
              <p:cNvSpPr/>
              <p:nvPr/>
            </p:nvSpPr>
            <p:spPr>
              <a:xfrm rot="5940000" flipV="1">
                <a:off x="5595642" y="4328841"/>
                <a:ext cx="3063983" cy="982717"/>
              </a:xfrm>
              <a:prstGeom prst="curvedUp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24 Rectángulo"/>
              <p:cNvSpPr/>
              <p:nvPr/>
            </p:nvSpPr>
            <p:spPr>
              <a:xfrm rot="540000">
                <a:off x="6731604" y="2916499"/>
                <a:ext cx="1086710" cy="1886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22" name="21 Grupo"/>
            <p:cNvGrpSpPr/>
            <p:nvPr/>
          </p:nvGrpSpPr>
          <p:grpSpPr>
            <a:xfrm flipH="1">
              <a:off x="3042434" y="2097391"/>
              <a:ext cx="1108706" cy="3435692"/>
              <a:chOff x="6636275" y="2916499"/>
              <a:chExt cx="1182039" cy="3435692"/>
            </a:xfrm>
          </p:grpSpPr>
          <p:sp>
            <p:nvSpPr>
              <p:cNvPr id="26" name="25 Flecha curvada hacia arriba"/>
              <p:cNvSpPr/>
              <p:nvPr/>
            </p:nvSpPr>
            <p:spPr>
              <a:xfrm rot="5940000" flipV="1">
                <a:off x="5595642" y="4328841"/>
                <a:ext cx="3063983" cy="982717"/>
              </a:xfrm>
              <a:prstGeom prst="curvedUp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26 Rectángulo"/>
              <p:cNvSpPr/>
              <p:nvPr/>
            </p:nvSpPr>
            <p:spPr>
              <a:xfrm rot="540000">
                <a:off x="6731604" y="2916499"/>
                <a:ext cx="1086710" cy="1886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4546725" y="3666458"/>
            <a:ext cx="3669312" cy="3162148"/>
            <a:chOff x="4546725" y="3666458"/>
            <a:chExt cx="3669312" cy="3162148"/>
          </a:xfrm>
        </p:grpSpPr>
        <p:grpSp>
          <p:nvGrpSpPr>
            <p:cNvPr id="35" name="34 Grupo"/>
            <p:cNvGrpSpPr/>
            <p:nvPr/>
          </p:nvGrpSpPr>
          <p:grpSpPr>
            <a:xfrm>
              <a:off x="4546725" y="3666458"/>
              <a:ext cx="3583423" cy="3120796"/>
              <a:chOff x="4546725" y="3666458"/>
              <a:chExt cx="3583423" cy="3120796"/>
            </a:xfrm>
          </p:grpSpPr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6725" y="3666458"/>
                <a:ext cx="2956254" cy="3120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31 Rectángulo"/>
              <p:cNvSpPr/>
              <p:nvPr/>
            </p:nvSpPr>
            <p:spPr>
              <a:xfrm>
                <a:off x="4727362" y="3825837"/>
                <a:ext cx="288032" cy="3505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" name="CuadroTexto 3"/>
              <p:cNvSpPr txBox="1"/>
              <p:nvPr/>
            </p:nvSpPr>
            <p:spPr>
              <a:xfrm>
                <a:off x="6757913" y="6275049"/>
                <a:ext cx="13722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600" b="1" dirty="0" err="1" smtClean="0"/>
                  <a:t>Atomic</a:t>
                </a:r>
                <a:r>
                  <a:rPr lang="es-ES" sz="1600" b="1" dirty="0" smtClean="0"/>
                  <a:t> </a:t>
                </a:r>
                <a:r>
                  <a:rPr lang="es-ES" sz="1600" b="1" dirty="0" err="1" smtClean="0"/>
                  <a:t>model</a:t>
                </a:r>
                <a:endParaRPr lang="es-ES" sz="1600" b="1" dirty="0"/>
              </a:p>
            </p:txBody>
          </p:sp>
        </p:grpSp>
        <p:sp>
          <p:nvSpPr>
            <p:cNvPr id="30" name="29 CuadroTexto"/>
            <p:cNvSpPr txBox="1"/>
            <p:nvPr/>
          </p:nvSpPr>
          <p:spPr>
            <a:xfrm>
              <a:off x="6672025" y="6566996"/>
              <a:ext cx="15440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dirty="0" smtClean="0"/>
                <a:t>(</a:t>
              </a:r>
              <a:r>
                <a:rPr lang="es-ES" sz="1100" dirty="0" err="1" smtClean="0"/>
                <a:t>Khoshouei</a:t>
              </a:r>
              <a:r>
                <a:rPr lang="es-ES" sz="1100" dirty="0" smtClean="0"/>
                <a:t> </a:t>
              </a:r>
              <a:r>
                <a:rPr lang="es-ES" sz="1100" i="1" dirty="0" smtClean="0"/>
                <a:t>et al., </a:t>
              </a:r>
              <a:r>
                <a:rPr lang="es-ES" sz="1100" dirty="0" smtClean="0"/>
                <a:t>2017)</a:t>
              </a:r>
              <a:endParaRPr lang="es-ES" sz="1100" dirty="0"/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3293347" y="116634"/>
            <a:ext cx="5184575" cy="646331"/>
            <a:chOff x="2051722" y="116634"/>
            <a:chExt cx="5184575" cy="646331"/>
          </a:xfrm>
        </p:grpSpPr>
        <p:cxnSp>
          <p:nvCxnSpPr>
            <p:cNvPr id="3" name="2 Conector recto"/>
            <p:cNvCxnSpPr/>
            <p:nvPr/>
          </p:nvCxnSpPr>
          <p:spPr>
            <a:xfrm>
              <a:off x="4716017" y="692696"/>
              <a:ext cx="2376265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3 Rectángulo"/>
            <p:cNvSpPr/>
            <p:nvPr/>
          </p:nvSpPr>
          <p:spPr>
            <a:xfrm>
              <a:off x="2051722" y="116634"/>
              <a:ext cx="51845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dirty="0" smtClean="0"/>
                <a:t>Approach to the problem</a:t>
              </a:r>
              <a:endParaRPr lang="en-US" sz="3600" b="1" dirty="0"/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340616" y="793730"/>
            <a:ext cx="4675727" cy="3535245"/>
            <a:chOff x="340616" y="793730"/>
            <a:chExt cx="4675727" cy="3535245"/>
          </a:xfrm>
        </p:grpSpPr>
        <p:sp>
          <p:nvSpPr>
            <p:cNvPr id="5" name="4 Flecha curvada hacia arriba"/>
            <p:cNvSpPr/>
            <p:nvPr/>
          </p:nvSpPr>
          <p:spPr>
            <a:xfrm rot="3660000">
              <a:off x="35935" y="1773004"/>
              <a:ext cx="1833209" cy="82709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3050" y="1333930"/>
              <a:ext cx="2937829" cy="2995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30"/>
            <p:cNvSpPr txBox="1"/>
            <p:nvPr/>
          </p:nvSpPr>
          <p:spPr>
            <a:xfrm>
              <a:off x="2255998" y="992459"/>
              <a:ext cx="2290727" cy="380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err="1" smtClean="0"/>
                <a:t>Electron</a:t>
              </a:r>
              <a:r>
                <a:rPr lang="es-ES" sz="1600" b="1" dirty="0" smtClean="0"/>
                <a:t> </a:t>
              </a:r>
              <a:r>
                <a:rPr lang="es-ES" sz="1600" b="1" dirty="0" err="1" smtClean="0"/>
                <a:t>density</a:t>
              </a:r>
              <a:r>
                <a:rPr lang="es-ES" sz="1600" b="1" dirty="0" smtClean="0"/>
                <a:t> </a:t>
              </a:r>
              <a:r>
                <a:rPr lang="es-ES" sz="1600" b="1" dirty="0" err="1" smtClean="0"/>
                <a:t>map</a:t>
              </a:r>
              <a:endParaRPr lang="es-ES" sz="1600" b="1" dirty="0"/>
            </a:p>
          </p:txBody>
        </p:sp>
        <p:sp>
          <p:nvSpPr>
            <p:cNvPr id="9" name="CuadroTexto 39"/>
            <p:cNvSpPr txBox="1"/>
            <p:nvPr/>
          </p:nvSpPr>
          <p:spPr>
            <a:xfrm>
              <a:off x="358047" y="1963698"/>
              <a:ext cx="1400568" cy="34598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400" b="1" dirty="0" smtClean="0"/>
                <a:t>SPA </a:t>
              </a:r>
              <a:r>
                <a:rPr lang="es-ES" sz="1400" b="1" dirty="0" err="1" smtClean="0"/>
                <a:t>workflow</a:t>
              </a:r>
              <a:endParaRPr lang="es-ES" sz="1400" b="1" dirty="0"/>
            </a:p>
          </p:txBody>
        </p:sp>
        <p:pic>
          <p:nvPicPr>
            <p:cNvPr id="10" name="Imagen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3730" y="966078"/>
              <a:ext cx="916052" cy="877575"/>
            </a:xfrm>
            <a:prstGeom prst="rect">
              <a:avLst/>
            </a:prstGeom>
          </p:spPr>
        </p:pic>
        <p:sp>
          <p:nvSpPr>
            <p:cNvPr id="11" name="10 Rectángulo"/>
            <p:cNvSpPr/>
            <p:nvPr/>
          </p:nvSpPr>
          <p:spPr>
            <a:xfrm>
              <a:off x="1922888" y="1182750"/>
              <a:ext cx="333110" cy="394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Rectángulo redondeado"/>
            <p:cNvSpPr/>
            <p:nvPr/>
          </p:nvSpPr>
          <p:spPr>
            <a:xfrm>
              <a:off x="340616" y="793730"/>
              <a:ext cx="4675727" cy="353524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996228" y="763322"/>
            <a:ext cx="4803996" cy="3349241"/>
            <a:chOff x="4666574" y="737654"/>
            <a:chExt cx="4153897" cy="2979378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6726" y="737654"/>
              <a:ext cx="1953795" cy="225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14 Rectángulo"/>
            <p:cNvSpPr/>
            <p:nvPr/>
          </p:nvSpPr>
          <p:spPr>
            <a:xfrm>
              <a:off x="4824678" y="3129138"/>
              <a:ext cx="26276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2</a:t>
              </a:r>
              <a:r>
                <a:rPr lang="es-ES" dirty="0" smtClean="0"/>
                <a:t> </a:t>
              </a:r>
              <a:r>
                <a:rPr lang="es-ES" sz="1400" dirty="0" err="1" smtClean="0"/>
                <a:t>Hemoglobin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subunit</a:t>
              </a:r>
              <a:r>
                <a:rPr lang="es-ES" sz="1400" dirty="0" smtClean="0"/>
                <a:t> </a:t>
              </a:r>
              <a:r>
                <a:rPr lang="es-ES" sz="1400" b="1" dirty="0" smtClean="0">
                  <a:latin typeface="Symbol" panose="05050102010706020507" pitchFamily="18" charset="2"/>
                </a:rPr>
                <a:t>a</a:t>
              </a:r>
              <a:r>
                <a:rPr lang="es-ES" sz="1400" dirty="0" smtClean="0"/>
                <a:t> (</a:t>
              </a:r>
              <a:r>
                <a:rPr lang="es-ES" sz="1400" b="1" dirty="0" smtClean="0"/>
                <a:t>141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aa</a:t>
              </a:r>
              <a:r>
                <a:rPr lang="es-ES" sz="1400" dirty="0"/>
                <a:t>)</a:t>
              </a:r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4824678" y="3347700"/>
              <a:ext cx="26132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2</a:t>
              </a:r>
              <a:r>
                <a:rPr lang="es-ES" dirty="0" smtClean="0"/>
                <a:t> </a:t>
              </a:r>
              <a:r>
                <a:rPr lang="es-ES" sz="1400" dirty="0" err="1" smtClean="0"/>
                <a:t>Hemoglobin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subunit</a:t>
              </a:r>
              <a:r>
                <a:rPr lang="es-ES" sz="1400" dirty="0" smtClean="0"/>
                <a:t> </a:t>
              </a:r>
              <a:r>
                <a:rPr lang="es-ES" sz="1400" b="1" dirty="0" smtClean="0">
                  <a:latin typeface="Symbol" panose="05050102010706020507" pitchFamily="18" charset="2"/>
                </a:rPr>
                <a:t>b</a:t>
              </a:r>
              <a:r>
                <a:rPr lang="es-ES" sz="1400" dirty="0" smtClean="0"/>
                <a:t> (</a:t>
              </a:r>
              <a:r>
                <a:rPr lang="es-ES" sz="1400" b="1" dirty="0" smtClean="0"/>
                <a:t>146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aa</a:t>
              </a:r>
              <a:r>
                <a:rPr lang="es-ES" sz="1400" dirty="0" smtClean="0"/>
                <a:t>)</a:t>
              </a:r>
              <a:endParaRPr lang="es-ES" dirty="0"/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304" y="1485023"/>
              <a:ext cx="1410191" cy="1410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17 Rectángulo"/>
            <p:cNvSpPr/>
            <p:nvPr/>
          </p:nvSpPr>
          <p:spPr>
            <a:xfrm>
              <a:off x="7553177" y="3068960"/>
              <a:ext cx="9204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</a:t>
              </a:r>
              <a:r>
                <a:rPr lang="es-ES" i="1" dirty="0" smtClean="0"/>
                <a:t> HEME</a:t>
              </a:r>
              <a:endParaRPr lang="es-ES" dirty="0"/>
            </a:p>
          </p:txBody>
        </p:sp>
        <p:sp>
          <p:nvSpPr>
            <p:cNvPr id="19" name="18 Rectángulo redondeado"/>
            <p:cNvSpPr/>
            <p:nvPr/>
          </p:nvSpPr>
          <p:spPr>
            <a:xfrm>
              <a:off x="4666574" y="764704"/>
              <a:ext cx="4153897" cy="29523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5358170" y="2924944"/>
              <a:ext cx="132279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100" dirty="0" smtClean="0"/>
                <a:t>www.cellsignal.com</a:t>
              </a:r>
              <a:endParaRPr lang="es-ES" sz="1100" dirty="0"/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5102680" y="1018893"/>
            <a:ext cx="1795684" cy="2365146"/>
            <a:chOff x="-20706" y="4193301"/>
            <a:chExt cx="2060205" cy="2581580"/>
          </a:xfrm>
        </p:grpSpPr>
        <p:sp>
          <p:nvSpPr>
            <p:cNvPr id="38" name="CuadroTexto 1"/>
            <p:cNvSpPr txBox="1"/>
            <p:nvPr/>
          </p:nvSpPr>
          <p:spPr>
            <a:xfrm>
              <a:off x="-20706" y="4193301"/>
              <a:ext cx="2060205" cy="436724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s-ES" sz="2000" b="1" dirty="0" err="1" smtClean="0"/>
                <a:t>Model</a:t>
              </a:r>
              <a:r>
                <a:rPr lang="es-ES" sz="2000" b="1" dirty="0" smtClean="0"/>
                <a:t> </a:t>
              </a:r>
              <a:r>
                <a:rPr lang="es-ES" sz="2000" b="1" dirty="0" err="1" smtClean="0"/>
                <a:t>building</a:t>
              </a:r>
              <a:endParaRPr lang="es-ES" sz="2000" b="1" dirty="0"/>
            </a:p>
          </p:txBody>
        </p:sp>
        <p:pic>
          <p:nvPicPr>
            <p:cNvPr id="39" name="Imagen 4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7140" y="4629474"/>
              <a:ext cx="1020596" cy="21454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057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136" y="603635"/>
            <a:ext cx="4535216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5400" b="1" dirty="0" err="1" smtClean="0"/>
              <a:t>Model</a:t>
            </a:r>
            <a:r>
              <a:rPr lang="es-ES" sz="5400" b="1" dirty="0" smtClean="0"/>
              <a:t> </a:t>
            </a:r>
            <a:r>
              <a:rPr lang="es-ES" sz="5400" b="1" dirty="0" err="1" smtClean="0"/>
              <a:t>building</a:t>
            </a:r>
            <a:endParaRPr lang="es-ES" sz="5400" b="1" dirty="0"/>
          </a:p>
        </p:txBody>
      </p:sp>
      <p:sp>
        <p:nvSpPr>
          <p:cNvPr id="3" name="2 Rectángulo"/>
          <p:cNvSpPr/>
          <p:nvPr/>
        </p:nvSpPr>
        <p:spPr>
          <a:xfrm>
            <a:off x="6004329" y="2137569"/>
            <a:ext cx="53053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Basic steps </a:t>
            </a:r>
            <a:endParaRPr lang="en-US" sz="6600" b="1" dirty="0"/>
          </a:p>
        </p:txBody>
      </p:sp>
      <p:sp>
        <p:nvSpPr>
          <p:cNvPr id="4" name="3 Rectángulo"/>
          <p:cNvSpPr/>
          <p:nvPr/>
        </p:nvSpPr>
        <p:spPr>
          <a:xfrm>
            <a:off x="6911523" y="3861048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67795" y="3054702"/>
            <a:ext cx="366940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02" y="1651102"/>
            <a:ext cx="2437444" cy="512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>
            <a:off x="3139705" y="116634"/>
            <a:ext cx="5616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1.- Get the initial model (s)</a:t>
            </a:r>
            <a:endParaRPr lang="en-US" sz="3600" b="1" dirty="0"/>
          </a:p>
        </p:txBody>
      </p:sp>
      <p:cxnSp>
        <p:nvCxnSpPr>
          <p:cNvPr id="24" name="23 Conector recto"/>
          <p:cNvCxnSpPr/>
          <p:nvPr/>
        </p:nvCxnSpPr>
        <p:spPr>
          <a:xfrm>
            <a:off x="5515968" y="676091"/>
            <a:ext cx="293309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30 Grupo"/>
          <p:cNvGrpSpPr/>
          <p:nvPr/>
        </p:nvGrpSpPr>
        <p:grpSpPr>
          <a:xfrm>
            <a:off x="544502" y="1192398"/>
            <a:ext cx="4683373" cy="1722675"/>
            <a:chOff x="544502" y="1192398"/>
            <a:chExt cx="4683373" cy="1722675"/>
          </a:xfrm>
        </p:grpSpPr>
        <p:sp>
          <p:nvSpPr>
            <p:cNvPr id="25" name="24 Rectángulo"/>
            <p:cNvSpPr/>
            <p:nvPr/>
          </p:nvSpPr>
          <p:spPr>
            <a:xfrm>
              <a:off x="544502" y="1192398"/>
              <a:ext cx="46833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>
                  <a:solidFill>
                    <a:srgbClr val="00B050"/>
                  </a:solidFill>
                </a:rPr>
                <a:t>Homology modeling</a:t>
              </a:r>
              <a:endParaRPr lang="en-US" sz="3200" b="1" dirty="0">
                <a:solidFill>
                  <a:srgbClr val="00B050"/>
                </a:solidFill>
              </a:endParaRPr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544502" y="1807077"/>
              <a:ext cx="2651944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200" b="1" dirty="0" err="1" smtClean="0"/>
                <a:t>Our</a:t>
              </a:r>
              <a:r>
                <a:rPr lang="es-ES" sz="2200" b="1" dirty="0" smtClean="0"/>
                <a:t> </a:t>
              </a:r>
              <a:r>
                <a:rPr lang="es-ES" sz="2200" b="1" dirty="0" err="1" smtClean="0"/>
                <a:t>proteins</a:t>
              </a:r>
              <a:r>
                <a:rPr lang="es-ES" sz="2200" b="1" dirty="0" smtClean="0"/>
                <a:t> </a:t>
              </a:r>
              <a:r>
                <a:rPr lang="es-ES" sz="2200" b="1" dirty="0" err="1" smtClean="0"/>
                <a:t>borrow</a:t>
              </a:r>
              <a:r>
                <a:rPr lang="es-ES" sz="2200" b="1" dirty="0" smtClean="0"/>
                <a:t> </a:t>
              </a:r>
            </a:p>
            <a:p>
              <a:r>
                <a:rPr lang="es-ES" sz="2200" b="1" dirty="0" err="1" smtClean="0"/>
                <a:t>the</a:t>
              </a:r>
              <a:r>
                <a:rPr lang="es-ES" sz="2200" b="1" dirty="0" smtClean="0"/>
                <a:t> </a:t>
              </a:r>
              <a:r>
                <a:rPr lang="es-ES" sz="2200" b="1" dirty="0" err="1" smtClean="0"/>
                <a:t>structure</a:t>
              </a:r>
              <a:endParaRPr lang="es-ES" sz="2200" b="1" dirty="0" smtClean="0"/>
            </a:p>
            <a:p>
              <a:r>
                <a:rPr lang="es-ES" sz="2200" b="1" dirty="0" smtClean="0"/>
                <a:t>of similar </a:t>
              </a:r>
              <a:r>
                <a:rPr lang="es-ES" sz="2200" b="1" dirty="0" err="1" smtClean="0"/>
                <a:t>proteins</a:t>
              </a:r>
              <a:endParaRPr lang="es-ES" sz="2200" b="1" dirty="0"/>
            </a:p>
          </p:txBody>
        </p:sp>
      </p:grpSp>
      <p:sp>
        <p:nvSpPr>
          <p:cNvPr id="27" name="26 CuadroTexto"/>
          <p:cNvSpPr txBox="1"/>
          <p:nvPr/>
        </p:nvSpPr>
        <p:spPr>
          <a:xfrm>
            <a:off x="490884" y="5272867"/>
            <a:ext cx="25108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/>
              <a:t>1</a:t>
            </a:r>
            <a:r>
              <a:rPr lang="es-ES" sz="2000" b="1" baseline="30000" dirty="0" smtClean="0"/>
              <a:t>st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clue</a:t>
            </a:r>
            <a:r>
              <a:rPr lang="es-ES" sz="2000" b="1" dirty="0" smtClean="0"/>
              <a:t>: </a:t>
            </a:r>
          </a:p>
          <a:p>
            <a:pPr algn="ctr"/>
            <a:r>
              <a:rPr lang="es-ES" sz="2000" dirty="0" err="1" smtClean="0"/>
              <a:t>Skeleton</a:t>
            </a:r>
            <a:r>
              <a:rPr lang="es-ES" sz="2000" dirty="0" smtClean="0"/>
              <a:t> of </a:t>
            </a:r>
            <a:r>
              <a:rPr lang="es-ES" sz="2000" dirty="0" smtClean="0">
                <a:latin typeface="Symbol" panose="05050102010706020507" pitchFamily="18" charset="2"/>
              </a:rPr>
              <a:t>a</a:t>
            </a:r>
            <a:r>
              <a:rPr lang="es-ES" sz="2000" dirty="0" smtClean="0"/>
              <a:t> </a:t>
            </a:r>
            <a:r>
              <a:rPr lang="es-ES" sz="2000" dirty="0" err="1" smtClean="0"/>
              <a:t>carbons</a:t>
            </a:r>
            <a:r>
              <a:rPr lang="es-ES" sz="2000" dirty="0" smtClean="0"/>
              <a:t> </a:t>
            </a:r>
          </a:p>
          <a:p>
            <a:pPr algn="ctr"/>
            <a:r>
              <a:rPr lang="es-ES" sz="2000" dirty="0" smtClean="0"/>
              <a:t>and </a:t>
            </a:r>
          </a:p>
          <a:p>
            <a:pPr algn="ctr"/>
            <a:r>
              <a:rPr lang="es-ES" sz="2000" dirty="0" err="1" smtClean="0"/>
              <a:t>many</a:t>
            </a:r>
            <a:r>
              <a:rPr lang="es-ES" sz="2000" dirty="0" smtClean="0"/>
              <a:t> </a:t>
            </a:r>
            <a:r>
              <a:rPr lang="es-ES" sz="2000" dirty="0" err="1" smtClean="0"/>
              <a:t>side</a:t>
            </a:r>
            <a:r>
              <a:rPr lang="es-ES" sz="2000" dirty="0" smtClean="0"/>
              <a:t> </a:t>
            </a:r>
            <a:r>
              <a:rPr lang="es-ES" sz="2000" dirty="0" err="1" smtClean="0"/>
              <a:t>chains</a:t>
            </a:r>
            <a:endParaRPr lang="es-ES" sz="2000" dirty="0"/>
          </a:p>
        </p:txBody>
      </p:sp>
      <p:grpSp>
        <p:nvGrpSpPr>
          <p:cNvPr id="28" name="27 Grupo"/>
          <p:cNvGrpSpPr/>
          <p:nvPr/>
        </p:nvGrpSpPr>
        <p:grpSpPr>
          <a:xfrm>
            <a:off x="2941107" y="2453146"/>
            <a:ext cx="5867419" cy="4342167"/>
            <a:chOff x="611560" y="2248142"/>
            <a:chExt cx="5867419" cy="4342167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937734" y="4049063"/>
              <a:ext cx="2383424" cy="2699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2248142"/>
              <a:ext cx="3169310" cy="2621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1 Grupo"/>
          <p:cNvGrpSpPr/>
          <p:nvPr/>
        </p:nvGrpSpPr>
        <p:grpSpPr>
          <a:xfrm>
            <a:off x="5906028" y="3457492"/>
            <a:ext cx="2546095" cy="1250558"/>
            <a:chOff x="3582786" y="3258562"/>
            <a:chExt cx="2546095" cy="1250558"/>
          </a:xfrm>
        </p:grpSpPr>
        <p:sp>
          <p:nvSpPr>
            <p:cNvPr id="3" name="2 Flecha curvada hacia arriba"/>
            <p:cNvSpPr/>
            <p:nvPr/>
          </p:nvSpPr>
          <p:spPr>
            <a:xfrm rot="2040000" flipH="1" flipV="1">
              <a:off x="3582786" y="3310112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4" name="3 Flecha curvada hacia arriba"/>
            <p:cNvSpPr/>
            <p:nvPr/>
          </p:nvSpPr>
          <p:spPr>
            <a:xfrm rot="-1080000" flipH="1" flipV="1">
              <a:off x="3908662" y="3666455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5" name="4 Rectángulo"/>
            <p:cNvSpPr/>
            <p:nvPr/>
          </p:nvSpPr>
          <p:spPr>
            <a:xfrm>
              <a:off x="4896686" y="3258562"/>
              <a:ext cx="611418" cy="1250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5 Rectángulo"/>
            <p:cNvSpPr/>
            <p:nvPr/>
          </p:nvSpPr>
          <p:spPr>
            <a:xfrm>
              <a:off x="5358170" y="3510300"/>
              <a:ext cx="770711" cy="696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6996228" y="763322"/>
            <a:ext cx="4803996" cy="3349241"/>
            <a:chOff x="4666574" y="737654"/>
            <a:chExt cx="4153897" cy="297937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6726" y="737654"/>
              <a:ext cx="1953795" cy="225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8 Rectángulo"/>
            <p:cNvSpPr/>
            <p:nvPr/>
          </p:nvSpPr>
          <p:spPr>
            <a:xfrm>
              <a:off x="4824678" y="3129138"/>
              <a:ext cx="26276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2</a:t>
              </a:r>
              <a:r>
                <a:rPr lang="es-ES" dirty="0" smtClean="0"/>
                <a:t> </a:t>
              </a:r>
              <a:r>
                <a:rPr lang="es-ES" sz="1400" dirty="0" err="1" smtClean="0"/>
                <a:t>Hemoglobin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subunit</a:t>
              </a:r>
              <a:r>
                <a:rPr lang="es-ES" sz="1400" dirty="0" smtClean="0"/>
                <a:t> </a:t>
              </a:r>
              <a:r>
                <a:rPr lang="es-ES" sz="1400" b="1" dirty="0" smtClean="0">
                  <a:latin typeface="Symbol" panose="05050102010706020507" pitchFamily="18" charset="2"/>
                </a:rPr>
                <a:t>a</a:t>
              </a:r>
              <a:r>
                <a:rPr lang="es-ES" sz="1400" dirty="0" smtClean="0"/>
                <a:t> (</a:t>
              </a:r>
              <a:r>
                <a:rPr lang="es-ES" sz="1400" b="1" dirty="0" smtClean="0"/>
                <a:t>141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aa</a:t>
              </a:r>
              <a:r>
                <a:rPr lang="es-ES" sz="1400" dirty="0"/>
                <a:t>)</a:t>
              </a: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4824678" y="3347700"/>
              <a:ext cx="26132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2</a:t>
              </a:r>
              <a:r>
                <a:rPr lang="es-ES" dirty="0" smtClean="0"/>
                <a:t> </a:t>
              </a:r>
              <a:r>
                <a:rPr lang="es-ES" sz="1400" dirty="0" err="1" smtClean="0"/>
                <a:t>Hemoglobin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subunit</a:t>
              </a:r>
              <a:r>
                <a:rPr lang="es-ES" sz="1400" dirty="0" smtClean="0"/>
                <a:t> </a:t>
              </a:r>
              <a:r>
                <a:rPr lang="es-ES" sz="1400" b="1" dirty="0" smtClean="0">
                  <a:latin typeface="Symbol" panose="05050102010706020507" pitchFamily="18" charset="2"/>
                </a:rPr>
                <a:t>b</a:t>
              </a:r>
              <a:r>
                <a:rPr lang="es-ES" sz="1400" dirty="0" smtClean="0"/>
                <a:t> (</a:t>
              </a:r>
              <a:r>
                <a:rPr lang="es-ES" sz="1400" b="1" dirty="0" smtClean="0"/>
                <a:t>146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aa</a:t>
              </a:r>
              <a:r>
                <a:rPr lang="es-ES" sz="1400" dirty="0" smtClean="0"/>
                <a:t>)</a:t>
              </a:r>
              <a:endParaRPr lang="es-ES" dirty="0"/>
            </a:p>
          </p:txBody>
        </p:sp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304" y="1485023"/>
              <a:ext cx="1410191" cy="1410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11 Rectángulo"/>
            <p:cNvSpPr/>
            <p:nvPr/>
          </p:nvSpPr>
          <p:spPr>
            <a:xfrm>
              <a:off x="7553177" y="3068960"/>
              <a:ext cx="9204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</a:t>
              </a:r>
              <a:r>
                <a:rPr lang="es-ES" i="1" dirty="0" smtClean="0"/>
                <a:t> HEME</a:t>
              </a:r>
              <a:endParaRPr lang="es-ES" dirty="0"/>
            </a:p>
          </p:txBody>
        </p:sp>
        <p:sp>
          <p:nvSpPr>
            <p:cNvPr id="13" name="12 Rectángulo redondeado"/>
            <p:cNvSpPr/>
            <p:nvPr/>
          </p:nvSpPr>
          <p:spPr>
            <a:xfrm>
              <a:off x="4666574" y="764704"/>
              <a:ext cx="4153897" cy="29523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5358170" y="2924944"/>
              <a:ext cx="132279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100" dirty="0" smtClean="0"/>
                <a:t>www.cellsignal.com</a:t>
              </a:r>
              <a:endParaRPr lang="es-E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6529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05" y="712422"/>
            <a:ext cx="5700916" cy="612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curvada hacia arriba"/>
          <p:cNvSpPr/>
          <p:nvPr/>
        </p:nvSpPr>
        <p:spPr>
          <a:xfrm rot="2040000" flipH="1" flipV="1">
            <a:off x="6290991" y="2321029"/>
            <a:ext cx="2033638" cy="689335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100" y="2427990"/>
            <a:ext cx="3401845" cy="2884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32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04" y="728345"/>
            <a:ext cx="5700917" cy="604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curvada hacia arriba"/>
          <p:cNvSpPr/>
          <p:nvPr/>
        </p:nvSpPr>
        <p:spPr>
          <a:xfrm rot="2040000" flipH="1" flipV="1">
            <a:off x="6290991" y="2321029"/>
            <a:ext cx="2033638" cy="689335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660" y="2272072"/>
            <a:ext cx="2664779" cy="304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32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61" y="666580"/>
            <a:ext cx="5902068" cy="620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curvada hacia arriba"/>
          <p:cNvSpPr/>
          <p:nvPr/>
        </p:nvSpPr>
        <p:spPr>
          <a:xfrm rot="2040000" flipH="1" flipV="1">
            <a:off x="6290991" y="2321029"/>
            <a:ext cx="2033638" cy="689335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100" y="2427990"/>
            <a:ext cx="3401845" cy="2884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37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69" y="723085"/>
            <a:ext cx="5817484" cy="6085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curvada hacia arriba"/>
          <p:cNvSpPr/>
          <p:nvPr/>
        </p:nvSpPr>
        <p:spPr>
          <a:xfrm rot="2040000" flipH="1" flipV="1">
            <a:off x="6290991" y="2321029"/>
            <a:ext cx="2033638" cy="689335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660" y="2272072"/>
            <a:ext cx="2664779" cy="304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71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78475" y="685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2.- Rigid fitting of model(s) in map</a:t>
            </a:r>
            <a:endParaRPr lang="en-US" sz="3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230603" y="627966"/>
            <a:ext cx="21602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3" y="740041"/>
            <a:ext cx="5826126" cy="604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38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21 Grupo"/>
          <p:cNvGrpSpPr/>
          <p:nvPr/>
        </p:nvGrpSpPr>
        <p:grpSpPr>
          <a:xfrm>
            <a:off x="7590113" y="4013822"/>
            <a:ext cx="3774535" cy="2512450"/>
            <a:chOff x="7590113" y="3951676"/>
            <a:chExt cx="3774535" cy="2512450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0113" y="3951676"/>
              <a:ext cx="3774535" cy="251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8 Elipse"/>
            <p:cNvSpPr/>
            <p:nvPr/>
          </p:nvSpPr>
          <p:spPr>
            <a:xfrm>
              <a:off x="9051150" y="4605878"/>
              <a:ext cx="1108132" cy="109840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432" y="1414008"/>
            <a:ext cx="3712015" cy="250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86600" y="30009"/>
            <a:ext cx="1122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3.- Flexible fitting (refinement) of model(s) in map</a:t>
            </a:r>
            <a:endParaRPr lang="en-US" sz="3600" b="1" dirty="0"/>
          </a:p>
        </p:txBody>
      </p:sp>
      <p:cxnSp>
        <p:nvCxnSpPr>
          <p:cNvPr id="3" name="2 Conector recto"/>
          <p:cNvCxnSpPr/>
          <p:nvPr/>
        </p:nvCxnSpPr>
        <p:spPr>
          <a:xfrm>
            <a:off x="4955564" y="589466"/>
            <a:ext cx="218014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Rectángulo"/>
          <p:cNvSpPr/>
          <p:nvPr/>
        </p:nvSpPr>
        <p:spPr>
          <a:xfrm>
            <a:off x="7424198" y="895591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Get the final model(s)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9059715" y="1725041"/>
            <a:ext cx="1108132" cy="10984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7555823" y="2738957"/>
            <a:ext cx="1108132" cy="10984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7654892" y="5681940"/>
            <a:ext cx="1108132" cy="10984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3" y="740041"/>
            <a:ext cx="5826126" cy="604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19 Rectángulo"/>
          <p:cNvSpPr/>
          <p:nvPr/>
        </p:nvSpPr>
        <p:spPr>
          <a:xfrm>
            <a:off x="4255536" y="6411046"/>
            <a:ext cx="32470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Manual and automatic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6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0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 rot="-2100000">
            <a:off x="5224460" y="530485"/>
            <a:ext cx="2546095" cy="1250558"/>
            <a:chOff x="3582786" y="3258562"/>
            <a:chExt cx="2546095" cy="1250558"/>
          </a:xfrm>
        </p:grpSpPr>
        <p:sp>
          <p:nvSpPr>
            <p:cNvPr id="9" name="8 Flecha curvada hacia arriba"/>
            <p:cNvSpPr/>
            <p:nvPr/>
          </p:nvSpPr>
          <p:spPr>
            <a:xfrm rot="2040000" flipH="1" flipV="1">
              <a:off x="3582786" y="3310112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" name="9 Flecha curvada hacia arriba"/>
            <p:cNvSpPr/>
            <p:nvPr/>
          </p:nvSpPr>
          <p:spPr>
            <a:xfrm rot="-1080000" flipH="1" flipV="1">
              <a:off x="3908662" y="3666455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4896686" y="3258562"/>
              <a:ext cx="611418" cy="1250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5358170" y="3510300"/>
              <a:ext cx="770711" cy="696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3471293" y="1150206"/>
            <a:ext cx="5838165" cy="1077218"/>
            <a:chOff x="3471293" y="1150206"/>
            <a:chExt cx="5838165" cy="1077218"/>
          </a:xfrm>
        </p:grpSpPr>
        <p:sp>
          <p:nvSpPr>
            <p:cNvPr id="3" name="2 Rectángulo"/>
            <p:cNvSpPr/>
            <p:nvPr/>
          </p:nvSpPr>
          <p:spPr>
            <a:xfrm>
              <a:off x="3471293" y="1316633"/>
              <a:ext cx="19911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>
                  <a:solidFill>
                    <a:srgbClr val="00B050"/>
                  </a:solidFill>
                </a:rPr>
                <a:t>Geometry</a:t>
              </a:r>
              <a:endParaRPr lang="en-US" sz="3200" b="1" dirty="0">
                <a:solidFill>
                  <a:srgbClr val="00B050"/>
                </a:solidFill>
              </a:endParaRPr>
            </a:p>
          </p:txBody>
        </p:sp>
        <p:sp>
          <p:nvSpPr>
            <p:cNvPr id="4" name="3 Rectángulo"/>
            <p:cNvSpPr/>
            <p:nvPr/>
          </p:nvSpPr>
          <p:spPr>
            <a:xfrm>
              <a:off x="6357130" y="1150206"/>
              <a:ext cx="295232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Map and model </a:t>
              </a:r>
            </a:p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similarity</a:t>
              </a:r>
              <a:endParaRPr lang="en-US" sz="32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5" name="4 Rectángulo"/>
          <p:cNvSpPr/>
          <p:nvPr/>
        </p:nvSpPr>
        <p:spPr>
          <a:xfrm>
            <a:off x="1373719" y="573077"/>
            <a:ext cx="6141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Is this structure reliable?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5986517" y="589466"/>
            <a:ext cx="197473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2006467" y="3000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4.- Model(s) validation</a:t>
            </a:r>
            <a:endParaRPr lang="en-US" sz="3600" b="1" dirty="0"/>
          </a:p>
        </p:txBody>
      </p:sp>
      <p:grpSp>
        <p:nvGrpSpPr>
          <p:cNvPr id="13" name="12 Grupo"/>
          <p:cNvGrpSpPr/>
          <p:nvPr/>
        </p:nvGrpSpPr>
        <p:grpSpPr>
          <a:xfrm>
            <a:off x="3936890" y="2502959"/>
            <a:ext cx="2391935" cy="1526358"/>
            <a:chOff x="2830014" y="2589584"/>
            <a:chExt cx="2391935" cy="1526358"/>
          </a:xfrm>
        </p:grpSpPr>
        <p:sp>
          <p:nvSpPr>
            <p:cNvPr id="14" name="13 Flecha curvada hacia arriba"/>
            <p:cNvSpPr/>
            <p:nvPr/>
          </p:nvSpPr>
          <p:spPr>
            <a:xfrm rot="13440000" flipH="1" flipV="1">
              <a:off x="3188311" y="3426607"/>
              <a:ext cx="2033638" cy="689335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830014" y="2589584"/>
              <a:ext cx="805881" cy="1415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7374116" y="4673804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Is the map derived from 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the model similar to the 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original map?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4777039" y="6132025"/>
            <a:ext cx="39411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Q (Submission)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78" y="2358607"/>
            <a:ext cx="2463121" cy="246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788" y="2480109"/>
            <a:ext cx="2371207" cy="2317045"/>
          </a:xfrm>
          <a:prstGeom prst="rect">
            <a:avLst/>
          </a:prstGeom>
        </p:spPr>
      </p:pic>
      <p:grpSp>
        <p:nvGrpSpPr>
          <p:cNvPr id="28" name="27 Grupo"/>
          <p:cNvGrpSpPr/>
          <p:nvPr/>
        </p:nvGrpSpPr>
        <p:grpSpPr>
          <a:xfrm>
            <a:off x="653125" y="1784413"/>
            <a:ext cx="6141046" cy="4089720"/>
            <a:chOff x="653125" y="1784413"/>
            <a:chExt cx="6141046" cy="4089720"/>
          </a:xfrm>
        </p:grpSpPr>
        <p:sp>
          <p:nvSpPr>
            <p:cNvPr id="16" name="15 Rectángulo"/>
            <p:cNvSpPr/>
            <p:nvPr/>
          </p:nvSpPr>
          <p:spPr>
            <a:xfrm>
              <a:off x="653125" y="4673804"/>
              <a:ext cx="614104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Is this structure similar</a:t>
              </a:r>
            </a:p>
            <a:p>
              <a:r>
                <a:rPr lang="en-US" sz="2400" b="1" dirty="0" smtClean="0">
                  <a:solidFill>
                    <a:srgbClr val="0070C0"/>
                  </a:solidFill>
                </a:rPr>
                <a:t>to structures of the database?</a:t>
              </a:r>
            </a:p>
            <a:p>
              <a:r>
                <a:rPr lang="en-US" sz="2400" b="1" dirty="0" smtClean="0">
                  <a:solidFill>
                    <a:srgbClr val="0070C0"/>
                  </a:solidFill>
                </a:rPr>
                <a:t>(Bond lengths, angles, contacts …)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21" name="20 Grupo"/>
            <p:cNvGrpSpPr/>
            <p:nvPr/>
          </p:nvGrpSpPr>
          <p:grpSpPr>
            <a:xfrm>
              <a:off x="843379" y="1784413"/>
              <a:ext cx="4113037" cy="3002288"/>
              <a:chOff x="286564" y="2128157"/>
              <a:chExt cx="3728784" cy="2658541"/>
            </a:xfrm>
          </p:grpSpPr>
          <p:grpSp>
            <p:nvGrpSpPr>
              <p:cNvPr id="22" name="21 Grupo"/>
              <p:cNvGrpSpPr/>
              <p:nvPr/>
            </p:nvGrpSpPr>
            <p:grpSpPr>
              <a:xfrm>
                <a:off x="2153837" y="2589584"/>
                <a:ext cx="1861511" cy="2197114"/>
                <a:chOff x="3429286" y="3825837"/>
                <a:chExt cx="2479651" cy="2648978"/>
              </a:xfrm>
            </p:grpSpPr>
            <p:pic>
              <p:nvPicPr>
                <p:cNvPr id="26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2979" y="3861048"/>
                  <a:ext cx="2475958" cy="26137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" name="26 Rectángulo"/>
                <p:cNvSpPr/>
                <p:nvPr/>
              </p:nvSpPr>
              <p:spPr>
                <a:xfrm>
                  <a:off x="3429286" y="3825837"/>
                  <a:ext cx="288032" cy="35050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</p:grpSp>
          <p:grpSp>
            <p:nvGrpSpPr>
              <p:cNvPr id="23" name="22 Grupo"/>
              <p:cNvGrpSpPr/>
              <p:nvPr/>
            </p:nvGrpSpPr>
            <p:grpSpPr>
              <a:xfrm>
                <a:off x="286564" y="2128157"/>
                <a:ext cx="1909172" cy="1876907"/>
                <a:chOff x="286564" y="2128157"/>
                <a:chExt cx="2028848" cy="2020923"/>
              </a:xfrm>
            </p:grpSpPr>
            <p:pic>
              <p:nvPicPr>
                <p:cNvPr id="24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6564" y="2128157"/>
                  <a:ext cx="2028848" cy="20209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" name="24 Rectángulo"/>
                <p:cNvSpPr/>
                <p:nvPr/>
              </p:nvSpPr>
              <p:spPr>
                <a:xfrm>
                  <a:off x="803207" y="3212976"/>
                  <a:ext cx="995562" cy="62964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rgbClr val="FF0000"/>
                      </a:solidFill>
                    </a:rPr>
                    <a:t>PDB</a:t>
                  </a:r>
                  <a:endParaRPr 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0925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136" y="603635"/>
            <a:ext cx="4535216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5400" b="1" dirty="0" err="1" smtClean="0"/>
              <a:t>Model</a:t>
            </a:r>
            <a:r>
              <a:rPr lang="es-ES" sz="5400" b="1" dirty="0" smtClean="0"/>
              <a:t> </a:t>
            </a:r>
            <a:r>
              <a:rPr lang="es-ES" sz="5400" b="1" dirty="0" err="1" smtClean="0"/>
              <a:t>building</a:t>
            </a:r>
            <a:endParaRPr lang="es-ES" sz="5400" b="1" dirty="0"/>
          </a:p>
        </p:txBody>
      </p:sp>
      <p:sp>
        <p:nvSpPr>
          <p:cNvPr id="3" name="2 Rectángulo"/>
          <p:cNvSpPr/>
          <p:nvPr/>
        </p:nvSpPr>
        <p:spPr>
          <a:xfrm>
            <a:off x="6004329" y="1160989"/>
            <a:ext cx="53053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Basic steps </a:t>
            </a:r>
            <a:endParaRPr lang="en-US" sz="6600" b="1" dirty="0"/>
          </a:p>
        </p:txBody>
      </p:sp>
      <p:sp>
        <p:nvSpPr>
          <p:cNvPr id="4" name="3 Rectángulo"/>
          <p:cNvSpPr/>
          <p:nvPr/>
        </p:nvSpPr>
        <p:spPr>
          <a:xfrm>
            <a:off x="6911523" y="5423576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67795" y="2078122"/>
            <a:ext cx="366940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02" y="1651102"/>
            <a:ext cx="2437444" cy="5123780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5478283" y="2696346"/>
            <a:ext cx="7560840" cy="2820886"/>
            <a:chOff x="3203848" y="2336306"/>
            <a:chExt cx="7560840" cy="2820886"/>
          </a:xfrm>
        </p:grpSpPr>
        <p:sp>
          <p:nvSpPr>
            <p:cNvPr id="9" name="8 Rectángulo"/>
            <p:cNvSpPr/>
            <p:nvPr/>
          </p:nvSpPr>
          <p:spPr>
            <a:xfrm>
              <a:off x="3203848" y="2336306"/>
              <a:ext cx="56166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1.- Get the initial model (s)</a:t>
              </a:r>
              <a:endParaRPr lang="en-US" sz="3200" b="1" dirty="0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203848" y="2917529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2.- Rigid fitting of model(s) in map</a:t>
              </a:r>
              <a:endParaRPr lang="en-US" sz="3200" b="1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203848" y="3498752"/>
              <a:ext cx="756084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3.- Flexible fitting (refinement) </a:t>
              </a:r>
            </a:p>
            <a:p>
              <a:r>
                <a:rPr lang="en-US" sz="3200" b="1" dirty="0"/>
                <a:t> </a:t>
              </a:r>
              <a:r>
                <a:rPr lang="en-US" sz="3200" b="1" dirty="0" smtClean="0"/>
                <a:t>     of model(s) in map</a:t>
              </a:r>
              <a:endParaRPr lang="en-US" sz="3200" b="1" dirty="0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3203848" y="4572417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4.- Model(s</a:t>
              </a:r>
              <a:r>
                <a:rPr lang="en-US" sz="3200" b="1" dirty="0"/>
                <a:t>) validation</a:t>
              </a:r>
            </a:p>
          </p:txBody>
        </p:sp>
      </p:grpSp>
      <p:sp>
        <p:nvSpPr>
          <p:cNvPr id="13" name="12 Rectángulo"/>
          <p:cNvSpPr/>
          <p:nvPr/>
        </p:nvSpPr>
        <p:spPr>
          <a:xfrm>
            <a:off x="6645451" y="260650"/>
            <a:ext cx="22892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the problem</a:t>
            </a:r>
            <a:endParaRPr lang="es-ES" sz="3200" dirty="0">
              <a:solidFill>
                <a:srgbClr val="00B05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470172" y="2132858"/>
            <a:ext cx="5904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0.- Map preprocessing</a:t>
            </a:r>
            <a:endParaRPr lang="en-US" sz="3200" b="1" dirty="0"/>
          </a:p>
        </p:txBody>
      </p:sp>
      <p:grpSp>
        <p:nvGrpSpPr>
          <p:cNvPr id="15" name="14 Grupo"/>
          <p:cNvGrpSpPr/>
          <p:nvPr/>
        </p:nvGrpSpPr>
        <p:grpSpPr>
          <a:xfrm>
            <a:off x="5059605" y="4158290"/>
            <a:ext cx="6165910" cy="998903"/>
            <a:chOff x="2783574" y="4158288"/>
            <a:chExt cx="6165910" cy="998903"/>
          </a:xfrm>
        </p:grpSpPr>
        <p:sp>
          <p:nvSpPr>
            <p:cNvPr id="16" name="15 Flecha curvada hacia la derecha"/>
            <p:cNvSpPr/>
            <p:nvPr/>
          </p:nvSpPr>
          <p:spPr>
            <a:xfrm>
              <a:off x="2783574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" name="16 Flecha curvada hacia la derecha"/>
            <p:cNvSpPr/>
            <p:nvPr/>
          </p:nvSpPr>
          <p:spPr>
            <a:xfrm rot="10800000">
              <a:off x="8532440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206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678423" y="25376"/>
            <a:ext cx="5904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0.- Map preprocessing</a:t>
            </a:r>
            <a:endParaRPr lang="en-US" sz="3600" b="1" dirty="0"/>
          </a:p>
        </p:txBody>
      </p:sp>
      <p:cxnSp>
        <p:nvCxnSpPr>
          <p:cNvPr id="3" name="2 Conector recto"/>
          <p:cNvCxnSpPr/>
          <p:nvPr/>
        </p:nvCxnSpPr>
        <p:spPr>
          <a:xfrm>
            <a:off x="4147457" y="601438"/>
            <a:ext cx="36004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Rectángulo"/>
          <p:cNvSpPr/>
          <p:nvPr/>
        </p:nvSpPr>
        <p:spPr>
          <a:xfrm>
            <a:off x="1135312" y="2089995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Map sharpening</a:t>
            </a:r>
            <a:endParaRPr lang="en-US" sz="3600" b="1" dirty="0"/>
          </a:p>
        </p:txBody>
      </p:sp>
      <p:sp>
        <p:nvSpPr>
          <p:cNvPr id="5" name="4 Rectángulo"/>
          <p:cNvSpPr/>
          <p:nvPr/>
        </p:nvSpPr>
        <p:spPr>
          <a:xfrm>
            <a:off x="1073113" y="5122061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Extract unit cell</a:t>
            </a:r>
            <a:endParaRPr lang="en-US" sz="3600" b="1" dirty="0"/>
          </a:p>
        </p:txBody>
      </p:sp>
      <p:grpSp>
        <p:nvGrpSpPr>
          <p:cNvPr id="6" name="5 Grupo"/>
          <p:cNvGrpSpPr/>
          <p:nvPr/>
        </p:nvGrpSpPr>
        <p:grpSpPr>
          <a:xfrm>
            <a:off x="6159328" y="671707"/>
            <a:ext cx="5030653" cy="3301336"/>
            <a:chOff x="3747813" y="764703"/>
            <a:chExt cx="5030653" cy="3301336"/>
          </a:xfrm>
        </p:grpSpPr>
        <p:grpSp>
          <p:nvGrpSpPr>
            <p:cNvPr id="7" name="6 Grupo"/>
            <p:cNvGrpSpPr/>
            <p:nvPr/>
          </p:nvGrpSpPr>
          <p:grpSpPr>
            <a:xfrm>
              <a:off x="3866195" y="916271"/>
              <a:ext cx="4836748" cy="2944777"/>
              <a:chOff x="3635896" y="923273"/>
              <a:chExt cx="5388470" cy="3297815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923273"/>
                <a:ext cx="2510173" cy="1462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8144" y="923273"/>
                <a:ext cx="2504081" cy="1462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2385509"/>
                <a:ext cx="5316462" cy="18355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12 Rectángulo"/>
              <p:cNvSpPr/>
              <p:nvPr/>
            </p:nvSpPr>
            <p:spPr>
              <a:xfrm>
                <a:off x="3635896" y="3717032"/>
                <a:ext cx="504056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8" name="7 Rectángulo redondeado"/>
            <p:cNvSpPr/>
            <p:nvPr/>
          </p:nvSpPr>
          <p:spPr>
            <a:xfrm>
              <a:off x="3747813" y="764703"/>
              <a:ext cx="5030653" cy="329691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5415116" y="3789040"/>
              <a:ext cx="20092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Ramírez-</a:t>
              </a:r>
              <a:r>
                <a:rPr lang="es-ES" sz="1200" dirty="0" err="1" smtClean="0"/>
                <a:t>Aportela</a:t>
              </a:r>
              <a:r>
                <a:rPr lang="es-ES" sz="1200" dirty="0" smtClean="0"/>
                <a:t> </a:t>
              </a:r>
              <a:r>
                <a:rPr lang="es-ES" sz="1200" i="1" dirty="0" smtClean="0"/>
                <a:t>et al., </a:t>
              </a:r>
              <a:r>
                <a:rPr lang="es-ES" sz="1200" dirty="0" smtClean="0"/>
                <a:t>2018</a:t>
              </a:r>
              <a:endParaRPr lang="es-ES" sz="1200" dirty="0"/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5968848" y="4149080"/>
            <a:ext cx="5455831" cy="2592288"/>
            <a:chOff x="3580665" y="4149080"/>
            <a:chExt cx="5455831" cy="2592288"/>
          </a:xfrm>
        </p:grpSpPr>
        <p:grpSp>
          <p:nvGrpSpPr>
            <p:cNvPr id="15" name="14 Grupo"/>
            <p:cNvGrpSpPr/>
            <p:nvPr/>
          </p:nvGrpSpPr>
          <p:grpSpPr>
            <a:xfrm>
              <a:off x="3580665" y="4149080"/>
              <a:ext cx="5455831" cy="2592288"/>
              <a:chOff x="3580665" y="4149080"/>
              <a:chExt cx="5455831" cy="2592288"/>
            </a:xfrm>
          </p:grpSpPr>
          <p:pic>
            <p:nvPicPr>
              <p:cNvPr id="17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0465" y="4671730"/>
                <a:ext cx="2511995" cy="1802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0665" y="4232751"/>
                <a:ext cx="2714573" cy="2508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18 Rectángulo redondeado"/>
              <p:cNvSpPr/>
              <p:nvPr/>
            </p:nvSpPr>
            <p:spPr>
              <a:xfrm>
                <a:off x="3580665" y="4149080"/>
                <a:ext cx="5455831" cy="2592288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6" name="15 Rectángulo"/>
            <p:cNvSpPr/>
            <p:nvPr/>
          </p:nvSpPr>
          <p:spPr>
            <a:xfrm>
              <a:off x="5940152" y="6372036"/>
              <a:ext cx="850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sym</a:t>
              </a:r>
              <a:r>
                <a:rPr lang="es-ES" dirty="0" smtClean="0"/>
                <a:t> </a:t>
              </a:r>
              <a:r>
                <a:rPr lang="es-ES" b="1" dirty="0" smtClean="0">
                  <a:solidFill>
                    <a:srgbClr val="FF0000"/>
                  </a:solidFill>
                </a:rPr>
                <a:t>C8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7604556" y="3116062"/>
            <a:ext cx="3436172" cy="579983"/>
            <a:chOff x="7604556" y="3116062"/>
            <a:chExt cx="3436172" cy="579983"/>
          </a:xfrm>
        </p:grpSpPr>
        <p:sp>
          <p:nvSpPr>
            <p:cNvPr id="20" name="19 Elipse"/>
            <p:cNvSpPr/>
            <p:nvPr/>
          </p:nvSpPr>
          <p:spPr>
            <a:xfrm rot="960000">
              <a:off x="9916883" y="3116063"/>
              <a:ext cx="1123845" cy="57998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Elipse"/>
            <p:cNvSpPr/>
            <p:nvPr/>
          </p:nvSpPr>
          <p:spPr>
            <a:xfrm rot="960000">
              <a:off x="7604556" y="3116062"/>
              <a:ext cx="1123845" cy="57998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5" name="24 Grupo"/>
          <p:cNvGrpSpPr/>
          <p:nvPr/>
        </p:nvGrpSpPr>
        <p:grpSpPr>
          <a:xfrm>
            <a:off x="7325467" y="2173366"/>
            <a:ext cx="2963752" cy="411513"/>
            <a:chOff x="7325467" y="2173366"/>
            <a:chExt cx="2963752" cy="411513"/>
          </a:xfrm>
        </p:grpSpPr>
        <p:sp>
          <p:nvSpPr>
            <p:cNvPr id="23" name="22 Elipse"/>
            <p:cNvSpPr/>
            <p:nvPr/>
          </p:nvSpPr>
          <p:spPr>
            <a:xfrm rot="1500000">
              <a:off x="9570127" y="2173366"/>
              <a:ext cx="719092" cy="36564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Elipse"/>
            <p:cNvSpPr/>
            <p:nvPr/>
          </p:nvSpPr>
          <p:spPr>
            <a:xfrm rot="1500000">
              <a:off x="7325467" y="2219230"/>
              <a:ext cx="719092" cy="36564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98897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136" y="603635"/>
            <a:ext cx="4535216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5400" b="1" dirty="0" err="1" smtClean="0"/>
              <a:t>Model</a:t>
            </a:r>
            <a:r>
              <a:rPr lang="es-ES" sz="5400" b="1" dirty="0" smtClean="0"/>
              <a:t> </a:t>
            </a:r>
            <a:r>
              <a:rPr lang="es-ES" sz="5400" b="1" dirty="0" err="1" smtClean="0"/>
              <a:t>building</a:t>
            </a:r>
            <a:endParaRPr lang="es-ES" sz="5400" b="1" dirty="0"/>
          </a:p>
        </p:txBody>
      </p:sp>
      <p:sp>
        <p:nvSpPr>
          <p:cNvPr id="3" name="2 Rectángulo"/>
          <p:cNvSpPr/>
          <p:nvPr/>
        </p:nvSpPr>
        <p:spPr>
          <a:xfrm>
            <a:off x="6004329" y="1160989"/>
            <a:ext cx="53053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Basic steps </a:t>
            </a:r>
            <a:endParaRPr lang="en-US" sz="6600" b="1" dirty="0"/>
          </a:p>
        </p:txBody>
      </p:sp>
      <p:sp>
        <p:nvSpPr>
          <p:cNvPr id="4" name="3 Rectángulo"/>
          <p:cNvSpPr/>
          <p:nvPr/>
        </p:nvSpPr>
        <p:spPr>
          <a:xfrm>
            <a:off x="6911523" y="5423576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67795" y="2078122"/>
            <a:ext cx="366940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02" y="1651102"/>
            <a:ext cx="2437444" cy="5123780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5478283" y="2696346"/>
            <a:ext cx="7560840" cy="2820886"/>
            <a:chOff x="3203848" y="2336306"/>
            <a:chExt cx="7560840" cy="2820886"/>
          </a:xfrm>
        </p:grpSpPr>
        <p:sp>
          <p:nvSpPr>
            <p:cNvPr id="9" name="8 Rectángulo"/>
            <p:cNvSpPr/>
            <p:nvPr/>
          </p:nvSpPr>
          <p:spPr>
            <a:xfrm>
              <a:off x="3203848" y="2336306"/>
              <a:ext cx="56166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1.- Get the initial model (s)</a:t>
              </a:r>
              <a:endParaRPr lang="en-US" sz="3200" b="1" dirty="0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203848" y="2917529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2.- Rigid fitting of model(s) in map</a:t>
              </a:r>
              <a:endParaRPr lang="en-US" sz="3200" b="1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203848" y="3498752"/>
              <a:ext cx="756084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3.- Flexible fitting (refinement) </a:t>
              </a:r>
            </a:p>
            <a:p>
              <a:r>
                <a:rPr lang="en-US" sz="3200" b="1" dirty="0"/>
                <a:t> </a:t>
              </a:r>
              <a:r>
                <a:rPr lang="en-US" sz="3200" b="1" dirty="0" smtClean="0"/>
                <a:t>     of model(s) in map</a:t>
              </a:r>
              <a:endParaRPr lang="en-US" sz="3200" b="1" dirty="0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3203848" y="4572417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4.- Model(s</a:t>
              </a:r>
              <a:r>
                <a:rPr lang="en-US" sz="3200" b="1" dirty="0"/>
                <a:t>) validation</a:t>
              </a:r>
            </a:p>
          </p:txBody>
        </p:sp>
      </p:grpSp>
      <p:sp>
        <p:nvSpPr>
          <p:cNvPr id="13" name="12 Rectángulo"/>
          <p:cNvSpPr/>
          <p:nvPr/>
        </p:nvSpPr>
        <p:spPr>
          <a:xfrm>
            <a:off x="6645451" y="260650"/>
            <a:ext cx="22892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the problem</a:t>
            </a:r>
            <a:endParaRPr lang="es-ES" sz="3200" dirty="0">
              <a:solidFill>
                <a:srgbClr val="00B05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470172" y="2132858"/>
            <a:ext cx="5904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0.- Map preprocessing</a:t>
            </a:r>
            <a:endParaRPr lang="en-US" sz="3200" b="1" dirty="0"/>
          </a:p>
        </p:txBody>
      </p:sp>
      <p:grpSp>
        <p:nvGrpSpPr>
          <p:cNvPr id="15" name="14 Grupo"/>
          <p:cNvGrpSpPr/>
          <p:nvPr/>
        </p:nvGrpSpPr>
        <p:grpSpPr>
          <a:xfrm>
            <a:off x="5059605" y="4158290"/>
            <a:ext cx="6165910" cy="998903"/>
            <a:chOff x="2783574" y="4158288"/>
            <a:chExt cx="6165910" cy="998903"/>
          </a:xfrm>
        </p:grpSpPr>
        <p:sp>
          <p:nvSpPr>
            <p:cNvPr id="16" name="15 Flecha curvada hacia la derecha"/>
            <p:cNvSpPr/>
            <p:nvPr/>
          </p:nvSpPr>
          <p:spPr>
            <a:xfrm>
              <a:off x="2783574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" name="16 Flecha curvada hacia la derecha"/>
            <p:cNvSpPr/>
            <p:nvPr/>
          </p:nvSpPr>
          <p:spPr>
            <a:xfrm rot="10800000">
              <a:off x="8532440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10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136" y="603635"/>
            <a:ext cx="4535216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5400" b="1" dirty="0" err="1" smtClean="0"/>
              <a:t>Model</a:t>
            </a:r>
            <a:r>
              <a:rPr lang="es-ES" sz="5400" b="1" dirty="0" smtClean="0"/>
              <a:t> </a:t>
            </a:r>
            <a:r>
              <a:rPr lang="es-ES" sz="5400" b="1" dirty="0" err="1" smtClean="0"/>
              <a:t>building</a:t>
            </a:r>
            <a:endParaRPr lang="es-ES" sz="5400" b="1" dirty="0"/>
          </a:p>
        </p:txBody>
      </p:sp>
      <p:sp>
        <p:nvSpPr>
          <p:cNvPr id="3" name="2 Rectángulo"/>
          <p:cNvSpPr/>
          <p:nvPr/>
        </p:nvSpPr>
        <p:spPr>
          <a:xfrm>
            <a:off x="6004329" y="1160989"/>
            <a:ext cx="53053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Basic steps </a:t>
            </a:r>
            <a:endParaRPr lang="en-US" sz="6600" b="1" dirty="0"/>
          </a:p>
        </p:txBody>
      </p:sp>
      <p:sp>
        <p:nvSpPr>
          <p:cNvPr id="4" name="3 Rectángulo"/>
          <p:cNvSpPr/>
          <p:nvPr/>
        </p:nvSpPr>
        <p:spPr>
          <a:xfrm>
            <a:off x="6911523" y="5423576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7139068" y="6357159"/>
            <a:ext cx="163207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02" y="1651102"/>
            <a:ext cx="2437444" cy="5123780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5478283" y="2696346"/>
            <a:ext cx="7560840" cy="2820886"/>
            <a:chOff x="3203848" y="2336306"/>
            <a:chExt cx="7560840" cy="2820886"/>
          </a:xfrm>
        </p:grpSpPr>
        <p:sp>
          <p:nvSpPr>
            <p:cNvPr id="9" name="8 Rectángulo"/>
            <p:cNvSpPr/>
            <p:nvPr/>
          </p:nvSpPr>
          <p:spPr>
            <a:xfrm>
              <a:off x="3203848" y="2336306"/>
              <a:ext cx="56166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1.- Get the initial model (s)</a:t>
              </a:r>
              <a:endParaRPr lang="en-US" sz="3200" b="1" dirty="0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203848" y="2917529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2.- Rigid fitting of model(s) in map</a:t>
              </a:r>
              <a:endParaRPr lang="en-US" sz="3200" b="1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203848" y="3498752"/>
              <a:ext cx="756084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3.- Flexible fitting (refinement) </a:t>
              </a:r>
            </a:p>
            <a:p>
              <a:r>
                <a:rPr lang="en-US" sz="3200" b="1" dirty="0"/>
                <a:t> </a:t>
              </a:r>
              <a:r>
                <a:rPr lang="en-US" sz="3200" b="1" dirty="0" smtClean="0"/>
                <a:t>     of model(s) in map</a:t>
              </a:r>
              <a:endParaRPr lang="en-US" sz="3200" b="1" dirty="0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3203848" y="4572417"/>
              <a:ext cx="756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4.- Model(s</a:t>
              </a:r>
              <a:r>
                <a:rPr lang="en-US" sz="3200" b="1" dirty="0"/>
                <a:t>) validation</a:t>
              </a:r>
            </a:p>
          </p:txBody>
        </p:sp>
      </p:grpSp>
      <p:sp>
        <p:nvSpPr>
          <p:cNvPr id="13" name="12 Rectángulo"/>
          <p:cNvSpPr/>
          <p:nvPr/>
        </p:nvSpPr>
        <p:spPr>
          <a:xfrm>
            <a:off x="6645451" y="260650"/>
            <a:ext cx="22892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the problem</a:t>
            </a:r>
            <a:endParaRPr lang="es-ES" sz="3200" dirty="0">
              <a:solidFill>
                <a:srgbClr val="00B05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470172" y="2132858"/>
            <a:ext cx="5904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0.- Map preprocessing</a:t>
            </a:r>
            <a:endParaRPr lang="en-US" sz="3200" b="1" dirty="0"/>
          </a:p>
        </p:txBody>
      </p:sp>
      <p:grpSp>
        <p:nvGrpSpPr>
          <p:cNvPr id="15" name="14 Grupo"/>
          <p:cNvGrpSpPr/>
          <p:nvPr/>
        </p:nvGrpSpPr>
        <p:grpSpPr>
          <a:xfrm>
            <a:off x="5059605" y="4158290"/>
            <a:ext cx="6165910" cy="998903"/>
            <a:chOff x="2783574" y="4158288"/>
            <a:chExt cx="6165910" cy="998903"/>
          </a:xfrm>
        </p:grpSpPr>
        <p:sp>
          <p:nvSpPr>
            <p:cNvPr id="16" name="15 Flecha curvada hacia la derecha"/>
            <p:cNvSpPr/>
            <p:nvPr/>
          </p:nvSpPr>
          <p:spPr>
            <a:xfrm>
              <a:off x="2783574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" name="16 Flecha curvada hacia la derecha"/>
            <p:cNvSpPr/>
            <p:nvPr/>
          </p:nvSpPr>
          <p:spPr>
            <a:xfrm rot="10800000">
              <a:off x="8532440" y="4158288"/>
              <a:ext cx="417044" cy="998903"/>
            </a:xfrm>
            <a:prstGeom prst="curved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83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368567" y="1200527"/>
            <a:ext cx="5144165" cy="884421"/>
            <a:chOff x="2771800" y="1431360"/>
            <a:chExt cx="5144165" cy="884421"/>
          </a:xfrm>
        </p:grpSpPr>
        <p:sp>
          <p:nvSpPr>
            <p:cNvPr id="3" name="2 CuadroTexto"/>
            <p:cNvSpPr txBox="1"/>
            <p:nvPr/>
          </p:nvSpPr>
          <p:spPr>
            <a:xfrm>
              <a:off x="2771800" y="1431360"/>
              <a:ext cx="42731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/>
                <a:t>* </a:t>
              </a:r>
              <a:r>
                <a:rPr lang="es-ES" sz="2400" dirty="0" err="1" smtClean="0"/>
                <a:t>Borrowed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from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crystallography</a:t>
              </a:r>
              <a:endParaRPr lang="es-ES" sz="2400" dirty="0"/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2771800" y="1854116"/>
              <a:ext cx="51441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/>
                <a:t>* </a:t>
              </a:r>
              <a:r>
                <a:rPr lang="es-ES" sz="2400" dirty="0" err="1" smtClean="0"/>
                <a:t>Specifically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designed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for</a:t>
              </a:r>
              <a:r>
                <a:rPr lang="es-ES" sz="2400" dirty="0" smtClean="0"/>
                <a:t> </a:t>
              </a:r>
              <a:r>
                <a:rPr lang="es-ES" sz="2400" dirty="0" err="1" smtClean="0"/>
                <a:t>cryo</a:t>
              </a:r>
              <a:r>
                <a:rPr lang="es-ES" sz="2400" dirty="0" smtClean="0"/>
                <a:t>-EM data</a:t>
              </a:r>
              <a:endParaRPr lang="es-ES" sz="2400" dirty="0"/>
            </a:p>
          </p:txBody>
        </p:sp>
      </p:grpSp>
      <p:cxnSp>
        <p:nvCxnSpPr>
          <p:cNvPr id="5" name="4 Conector recto"/>
          <p:cNvCxnSpPr/>
          <p:nvPr/>
        </p:nvCxnSpPr>
        <p:spPr>
          <a:xfrm>
            <a:off x="4982400" y="1034059"/>
            <a:ext cx="16862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Rectángulo"/>
          <p:cNvSpPr/>
          <p:nvPr/>
        </p:nvSpPr>
        <p:spPr>
          <a:xfrm>
            <a:off x="4793958" y="30152"/>
            <a:ext cx="26824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Tools</a:t>
            </a:r>
            <a:endParaRPr lang="en-US" sz="6600" b="1" dirty="0"/>
          </a:p>
        </p:txBody>
      </p:sp>
      <p:grpSp>
        <p:nvGrpSpPr>
          <p:cNvPr id="7" name="6 Grupo"/>
          <p:cNvGrpSpPr/>
          <p:nvPr/>
        </p:nvGrpSpPr>
        <p:grpSpPr>
          <a:xfrm>
            <a:off x="556254" y="2154654"/>
            <a:ext cx="11046855" cy="3524435"/>
            <a:chOff x="227785" y="2803266"/>
            <a:chExt cx="8736703" cy="285798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785" y="2803266"/>
              <a:ext cx="8736703" cy="2857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8 CuadroTexto"/>
            <p:cNvSpPr txBox="1"/>
            <p:nvPr/>
          </p:nvSpPr>
          <p:spPr>
            <a:xfrm>
              <a:off x="5099879" y="3523346"/>
              <a:ext cx="10863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(</a:t>
              </a:r>
              <a:r>
                <a:rPr lang="es-ES" sz="1200" dirty="0" err="1" smtClean="0"/>
                <a:t>Cassidy</a:t>
              </a:r>
              <a:r>
                <a:rPr lang="es-ES" sz="1200" i="1" dirty="0" smtClean="0"/>
                <a:t> et al.)</a:t>
              </a:r>
              <a:endParaRPr lang="es-ES" sz="1200" i="1" dirty="0"/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774" y="5589240"/>
            <a:ext cx="13716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73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45" y="0"/>
            <a:ext cx="9709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1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45" y="0"/>
            <a:ext cx="9709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3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686" y="142697"/>
            <a:ext cx="9027850" cy="55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020443" y="6165304"/>
            <a:ext cx="1114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https://github.com/I2PC/scipion/wiki/tutorials/tutorial_model_building_basic.pdf</a:t>
            </a:r>
          </a:p>
        </p:txBody>
      </p:sp>
    </p:spTree>
    <p:extLst>
      <p:ext uri="{BB962C8B-B14F-4D97-AF65-F5344CB8AC3E}">
        <p14:creationId xmlns:p14="http://schemas.microsoft.com/office/powerpoint/2010/main" val="408308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459" y="997630"/>
            <a:ext cx="4611470" cy="486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32 Grupo"/>
          <p:cNvGrpSpPr/>
          <p:nvPr/>
        </p:nvGrpSpPr>
        <p:grpSpPr>
          <a:xfrm>
            <a:off x="867775" y="1078344"/>
            <a:ext cx="4475862" cy="4562574"/>
            <a:chOff x="1922888" y="1182750"/>
            <a:chExt cx="2997991" cy="3146225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3050" y="1333930"/>
              <a:ext cx="2937829" cy="2995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30 Rectángulo"/>
            <p:cNvSpPr/>
            <p:nvPr/>
          </p:nvSpPr>
          <p:spPr>
            <a:xfrm>
              <a:off x="1922888" y="1182750"/>
              <a:ext cx="333110" cy="394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7814318" y="694074"/>
            <a:ext cx="2244532" cy="5428262"/>
            <a:chOff x="7814318" y="694074"/>
            <a:chExt cx="2244532" cy="5428262"/>
          </a:xfrm>
        </p:grpSpPr>
        <p:sp>
          <p:nvSpPr>
            <p:cNvPr id="4" name="3 Rectángulo"/>
            <p:cNvSpPr/>
            <p:nvPr/>
          </p:nvSpPr>
          <p:spPr>
            <a:xfrm>
              <a:off x="7814318" y="694074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 smtClean="0">
                  <a:latin typeface="Symbol" panose="05050102010706020507" pitchFamily="18" charset="2"/>
                </a:rPr>
                <a:t>a</a:t>
              </a:r>
              <a:r>
                <a:rPr lang="es-ES" dirty="0" smtClean="0"/>
                <a:t> (</a:t>
              </a:r>
              <a:r>
                <a:rPr lang="es-ES" b="1" dirty="0" smtClean="0"/>
                <a:t>141</a:t>
              </a:r>
              <a:r>
                <a:rPr lang="es-ES" dirty="0" smtClean="0"/>
                <a:t> </a:t>
              </a:r>
              <a:r>
                <a:rPr lang="es-ES" dirty="0" err="1" smtClean="0"/>
                <a:t>aa</a:t>
              </a:r>
              <a:r>
                <a:rPr lang="es-ES" dirty="0" smtClean="0"/>
                <a:t>)</a:t>
              </a:r>
              <a:endParaRPr lang="es-ES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149353" y="5753004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a</a:t>
              </a:r>
              <a:r>
                <a:rPr lang="es-ES" dirty="0"/>
                <a:t> (</a:t>
              </a:r>
              <a:r>
                <a:rPr lang="es-ES" b="1" dirty="0"/>
                <a:t>141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5644021" y="2192850"/>
            <a:ext cx="6547979" cy="2563556"/>
            <a:chOff x="5644021" y="2192850"/>
            <a:chExt cx="6547979" cy="2563556"/>
          </a:xfrm>
        </p:grpSpPr>
        <p:sp>
          <p:nvSpPr>
            <p:cNvPr id="7" name="6 Rectángulo"/>
            <p:cNvSpPr/>
            <p:nvPr/>
          </p:nvSpPr>
          <p:spPr>
            <a:xfrm>
              <a:off x="5644021" y="2192850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b</a:t>
              </a:r>
              <a:r>
                <a:rPr lang="es-ES" dirty="0"/>
                <a:t> (</a:t>
              </a:r>
              <a:r>
                <a:rPr lang="es-ES" b="1" dirty="0"/>
                <a:t>146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  <p:sp>
          <p:nvSpPr>
            <p:cNvPr id="8" name="7 Rectángulo"/>
            <p:cNvSpPr/>
            <p:nvPr/>
          </p:nvSpPr>
          <p:spPr>
            <a:xfrm>
              <a:off x="10301739" y="4387074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b</a:t>
              </a:r>
              <a:r>
                <a:rPr lang="es-ES" dirty="0"/>
                <a:t> (</a:t>
              </a:r>
              <a:r>
                <a:rPr lang="es-ES" b="1" dirty="0"/>
                <a:t>146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</p:grpSp>
      <p:cxnSp>
        <p:nvCxnSpPr>
          <p:cNvPr id="9" name="8 Conector recto"/>
          <p:cNvCxnSpPr/>
          <p:nvPr/>
        </p:nvCxnSpPr>
        <p:spPr>
          <a:xfrm>
            <a:off x="1272746" y="1396314"/>
            <a:ext cx="3847894" cy="4330718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1451191" y="6383955"/>
            <a:ext cx="3245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err="1"/>
              <a:t>sym</a:t>
            </a:r>
            <a:r>
              <a:rPr lang="es-ES" sz="2400" dirty="0"/>
              <a:t> </a:t>
            </a:r>
            <a:r>
              <a:rPr lang="es-ES" sz="2400" b="1" dirty="0" smtClean="0">
                <a:solidFill>
                  <a:srgbClr val="FF0000"/>
                </a:solidFill>
              </a:rPr>
              <a:t>C2</a:t>
            </a:r>
            <a:r>
              <a:rPr lang="es-ES" sz="2400" b="1" dirty="0" smtClean="0"/>
              <a:t>;</a:t>
            </a:r>
            <a:r>
              <a:rPr lang="es-ES" sz="2400" b="1" dirty="0" smtClean="0">
                <a:solidFill>
                  <a:srgbClr val="FF0000"/>
                </a:solidFill>
              </a:rPr>
              <a:t> 3.2 </a:t>
            </a:r>
            <a:r>
              <a:rPr lang="es-ES" sz="2400" dirty="0"/>
              <a:t>Å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resolution</a:t>
            </a:r>
            <a:endParaRPr lang="es-ES" sz="2400" b="1" dirty="0"/>
          </a:p>
        </p:txBody>
      </p:sp>
      <p:cxnSp>
        <p:nvCxnSpPr>
          <p:cNvPr id="11" name="10 Conector recto"/>
          <p:cNvCxnSpPr/>
          <p:nvPr/>
        </p:nvCxnSpPr>
        <p:spPr>
          <a:xfrm rot="2700000">
            <a:off x="1194146" y="1394714"/>
            <a:ext cx="3847894" cy="4330718"/>
          </a:xfrm>
          <a:prstGeom prst="line">
            <a:avLst/>
          </a:prstGeom>
          <a:ln w="19050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rot="5400000">
            <a:off x="1097896" y="1404339"/>
            <a:ext cx="3847894" cy="4330718"/>
          </a:xfrm>
          <a:prstGeom prst="line">
            <a:avLst/>
          </a:prstGeom>
          <a:ln w="2857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33 Grupo"/>
          <p:cNvGrpSpPr/>
          <p:nvPr/>
        </p:nvGrpSpPr>
        <p:grpSpPr>
          <a:xfrm>
            <a:off x="7589930" y="1649744"/>
            <a:ext cx="3130508" cy="3539650"/>
            <a:chOff x="7589930" y="1649744"/>
            <a:chExt cx="3130508" cy="3539650"/>
          </a:xfrm>
        </p:grpSpPr>
        <p:sp>
          <p:nvSpPr>
            <p:cNvPr id="14" name="13 Elipse"/>
            <p:cNvSpPr/>
            <p:nvPr/>
          </p:nvSpPr>
          <p:spPr>
            <a:xfrm>
              <a:off x="8589380" y="1649744"/>
              <a:ext cx="837398" cy="9157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Elipse"/>
            <p:cNvSpPr/>
            <p:nvPr/>
          </p:nvSpPr>
          <p:spPr>
            <a:xfrm>
              <a:off x="9883040" y="3260645"/>
              <a:ext cx="837398" cy="9157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Elipse"/>
            <p:cNvSpPr/>
            <p:nvPr/>
          </p:nvSpPr>
          <p:spPr>
            <a:xfrm>
              <a:off x="8886417" y="4273693"/>
              <a:ext cx="837398" cy="9157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Elipse"/>
            <p:cNvSpPr/>
            <p:nvPr/>
          </p:nvSpPr>
          <p:spPr>
            <a:xfrm>
              <a:off x="7589930" y="2515999"/>
              <a:ext cx="837398" cy="9157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718945" y="165973"/>
            <a:ext cx="2440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00B050"/>
                </a:solidFill>
              </a:rPr>
              <a:t>Human </a:t>
            </a:r>
            <a:r>
              <a:rPr lang="es-ES" sz="2000" b="1" dirty="0" err="1" smtClean="0">
                <a:solidFill>
                  <a:srgbClr val="00B050"/>
                </a:solidFill>
              </a:rPr>
              <a:t>Haemoglobin</a:t>
            </a:r>
            <a:endParaRPr lang="es-ES" sz="2000" b="1" dirty="0">
              <a:solidFill>
                <a:srgbClr val="00B050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4727362" y="3825837"/>
            <a:ext cx="288032" cy="350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10474863" y="6483982"/>
            <a:ext cx="15440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(</a:t>
            </a:r>
            <a:r>
              <a:rPr lang="es-ES" sz="1100" dirty="0" err="1" smtClean="0"/>
              <a:t>Khoshouei</a:t>
            </a:r>
            <a:r>
              <a:rPr lang="es-ES" sz="1100" dirty="0" smtClean="0"/>
              <a:t> </a:t>
            </a:r>
            <a:r>
              <a:rPr lang="es-ES" sz="1100" i="1" dirty="0" smtClean="0"/>
              <a:t>et al., </a:t>
            </a:r>
            <a:r>
              <a:rPr lang="es-ES" sz="1100" dirty="0" smtClean="0"/>
              <a:t>2017)</a:t>
            </a:r>
            <a:endParaRPr lang="es-ES" sz="1100" dirty="0"/>
          </a:p>
        </p:txBody>
      </p:sp>
      <p:sp>
        <p:nvSpPr>
          <p:cNvPr id="35" name="34 Rectángulo"/>
          <p:cNvSpPr/>
          <p:nvPr/>
        </p:nvSpPr>
        <p:spPr>
          <a:xfrm>
            <a:off x="6702641" y="878740"/>
            <a:ext cx="568171" cy="418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Flecha curvada hacia arriba"/>
          <p:cNvSpPr/>
          <p:nvPr/>
        </p:nvSpPr>
        <p:spPr>
          <a:xfrm rot="434495" flipV="1">
            <a:off x="4337398" y="582078"/>
            <a:ext cx="3733188" cy="965856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7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459" y="997630"/>
            <a:ext cx="4611470" cy="486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32 Grupo"/>
          <p:cNvGrpSpPr/>
          <p:nvPr/>
        </p:nvGrpSpPr>
        <p:grpSpPr>
          <a:xfrm>
            <a:off x="867775" y="1078344"/>
            <a:ext cx="4475862" cy="4562574"/>
            <a:chOff x="1922888" y="1182750"/>
            <a:chExt cx="2997991" cy="3146225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3050" y="1333930"/>
              <a:ext cx="2937829" cy="2995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30 Rectángulo"/>
            <p:cNvSpPr/>
            <p:nvPr/>
          </p:nvSpPr>
          <p:spPr>
            <a:xfrm>
              <a:off x="1922888" y="1182750"/>
              <a:ext cx="333110" cy="394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7814318" y="694074"/>
            <a:ext cx="2244532" cy="5428262"/>
            <a:chOff x="7814318" y="694074"/>
            <a:chExt cx="2244532" cy="5428262"/>
          </a:xfrm>
        </p:grpSpPr>
        <p:sp>
          <p:nvSpPr>
            <p:cNvPr id="4" name="3 Rectángulo"/>
            <p:cNvSpPr/>
            <p:nvPr/>
          </p:nvSpPr>
          <p:spPr>
            <a:xfrm>
              <a:off x="7814318" y="694074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 smtClean="0">
                  <a:latin typeface="Symbol" panose="05050102010706020507" pitchFamily="18" charset="2"/>
                </a:rPr>
                <a:t>a</a:t>
              </a:r>
              <a:r>
                <a:rPr lang="es-ES" dirty="0" smtClean="0"/>
                <a:t> (</a:t>
              </a:r>
              <a:r>
                <a:rPr lang="es-ES" b="1" dirty="0" smtClean="0"/>
                <a:t>141</a:t>
              </a:r>
              <a:r>
                <a:rPr lang="es-ES" dirty="0" smtClean="0"/>
                <a:t> </a:t>
              </a:r>
              <a:r>
                <a:rPr lang="es-ES" dirty="0" err="1" smtClean="0"/>
                <a:t>aa</a:t>
              </a:r>
              <a:r>
                <a:rPr lang="es-ES" dirty="0" smtClean="0"/>
                <a:t>)</a:t>
              </a:r>
              <a:endParaRPr lang="es-ES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149353" y="5753004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a</a:t>
              </a:r>
              <a:r>
                <a:rPr lang="es-ES" dirty="0"/>
                <a:t> (</a:t>
              </a:r>
              <a:r>
                <a:rPr lang="es-ES" b="1" dirty="0"/>
                <a:t>141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5644021" y="2192850"/>
            <a:ext cx="6547979" cy="2563556"/>
            <a:chOff x="5644021" y="2192850"/>
            <a:chExt cx="6547979" cy="2563556"/>
          </a:xfrm>
        </p:grpSpPr>
        <p:sp>
          <p:nvSpPr>
            <p:cNvPr id="7" name="6 Rectángulo"/>
            <p:cNvSpPr/>
            <p:nvPr/>
          </p:nvSpPr>
          <p:spPr>
            <a:xfrm>
              <a:off x="5644021" y="2192850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b</a:t>
              </a:r>
              <a:r>
                <a:rPr lang="es-ES" dirty="0"/>
                <a:t> (</a:t>
              </a:r>
              <a:r>
                <a:rPr lang="es-ES" b="1" dirty="0"/>
                <a:t>146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  <p:sp>
          <p:nvSpPr>
            <p:cNvPr id="8" name="7 Rectángulo"/>
            <p:cNvSpPr/>
            <p:nvPr/>
          </p:nvSpPr>
          <p:spPr>
            <a:xfrm>
              <a:off x="10301739" y="4387074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 err="1" smtClean="0"/>
                <a:t>subunit</a:t>
              </a:r>
              <a:r>
                <a:rPr lang="es-ES" dirty="0" smtClean="0"/>
                <a:t> </a:t>
              </a:r>
              <a:r>
                <a:rPr lang="es-ES" b="1" dirty="0">
                  <a:latin typeface="Symbol" panose="05050102010706020507" pitchFamily="18" charset="2"/>
                </a:rPr>
                <a:t>b</a:t>
              </a:r>
              <a:r>
                <a:rPr lang="es-ES" dirty="0"/>
                <a:t> (</a:t>
              </a:r>
              <a:r>
                <a:rPr lang="es-ES" b="1" dirty="0"/>
                <a:t>146</a:t>
              </a:r>
              <a:r>
                <a:rPr lang="es-ES" dirty="0"/>
                <a:t> </a:t>
              </a:r>
              <a:r>
                <a:rPr lang="es-ES" dirty="0" err="1"/>
                <a:t>aa</a:t>
              </a:r>
              <a:r>
                <a:rPr lang="es-ES" dirty="0"/>
                <a:t>)</a:t>
              </a:r>
            </a:p>
          </p:txBody>
        </p:sp>
      </p:grpSp>
      <p:sp>
        <p:nvSpPr>
          <p:cNvPr id="10" name="9 Rectángulo"/>
          <p:cNvSpPr/>
          <p:nvPr/>
        </p:nvSpPr>
        <p:spPr>
          <a:xfrm>
            <a:off x="1451191" y="6383955"/>
            <a:ext cx="3245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err="1"/>
              <a:t>sym</a:t>
            </a:r>
            <a:r>
              <a:rPr lang="es-ES" sz="2400" dirty="0"/>
              <a:t> </a:t>
            </a:r>
            <a:r>
              <a:rPr lang="es-ES" sz="2400" b="1" dirty="0" smtClean="0">
                <a:solidFill>
                  <a:srgbClr val="FF0000"/>
                </a:solidFill>
              </a:rPr>
              <a:t>C2</a:t>
            </a:r>
            <a:r>
              <a:rPr lang="es-ES" sz="2400" b="1" dirty="0" smtClean="0"/>
              <a:t>;</a:t>
            </a:r>
            <a:r>
              <a:rPr lang="es-ES" sz="2400" b="1" dirty="0" smtClean="0">
                <a:solidFill>
                  <a:srgbClr val="FF0000"/>
                </a:solidFill>
              </a:rPr>
              <a:t> 3.2 </a:t>
            </a:r>
            <a:r>
              <a:rPr lang="es-ES" sz="2400" dirty="0"/>
              <a:t>Å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resolution</a:t>
            </a:r>
            <a:endParaRPr lang="es-ES" sz="2400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718945" y="165973"/>
            <a:ext cx="2440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00B050"/>
                </a:solidFill>
              </a:rPr>
              <a:t>Human </a:t>
            </a:r>
            <a:r>
              <a:rPr lang="es-ES" sz="2000" b="1" dirty="0" err="1" smtClean="0">
                <a:solidFill>
                  <a:srgbClr val="00B050"/>
                </a:solidFill>
              </a:rPr>
              <a:t>Haemoglobin</a:t>
            </a:r>
            <a:endParaRPr lang="es-ES" sz="2000" b="1" dirty="0">
              <a:solidFill>
                <a:srgbClr val="00B050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4727362" y="3825837"/>
            <a:ext cx="288032" cy="350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10474863" y="6483982"/>
            <a:ext cx="15440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(</a:t>
            </a:r>
            <a:r>
              <a:rPr lang="es-ES" sz="1100" dirty="0" err="1" smtClean="0"/>
              <a:t>Khoshouei</a:t>
            </a:r>
            <a:r>
              <a:rPr lang="es-ES" sz="1100" dirty="0" smtClean="0"/>
              <a:t> </a:t>
            </a:r>
            <a:r>
              <a:rPr lang="es-ES" sz="1100" i="1" dirty="0" smtClean="0"/>
              <a:t>et al., </a:t>
            </a:r>
            <a:r>
              <a:rPr lang="es-ES" sz="1100" dirty="0" smtClean="0"/>
              <a:t>2017)</a:t>
            </a:r>
            <a:endParaRPr lang="es-ES" sz="1100" dirty="0"/>
          </a:p>
        </p:txBody>
      </p:sp>
      <p:sp>
        <p:nvSpPr>
          <p:cNvPr id="35" name="34 Rectángulo"/>
          <p:cNvSpPr/>
          <p:nvPr/>
        </p:nvSpPr>
        <p:spPr>
          <a:xfrm>
            <a:off x="6702641" y="878740"/>
            <a:ext cx="568171" cy="418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Flecha curvada hacia arriba"/>
          <p:cNvSpPr/>
          <p:nvPr/>
        </p:nvSpPr>
        <p:spPr>
          <a:xfrm rot="434495" flipV="1">
            <a:off x="4337398" y="582078"/>
            <a:ext cx="3733188" cy="965856"/>
          </a:xfrm>
          <a:prstGeom prst="curved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8116572" y="1029494"/>
            <a:ext cx="2873983" cy="24683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296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86 Grupo"/>
          <p:cNvGrpSpPr/>
          <p:nvPr/>
        </p:nvGrpSpPr>
        <p:grpSpPr>
          <a:xfrm>
            <a:off x="4587016" y="4587545"/>
            <a:ext cx="3245865" cy="2135589"/>
            <a:chOff x="4587016" y="4587545"/>
            <a:chExt cx="3245865" cy="2135589"/>
          </a:xfrm>
        </p:grpSpPr>
        <p:grpSp>
          <p:nvGrpSpPr>
            <p:cNvPr id="78" name="77 Grupo"/>
            <p:cNvGrpSpPr/>
            <p:nvPr/>
          </p:nvGrpSpPr>
          <p:grpSpPr>
            <a:xfrm>
              <a:off x="5075616" y="4776476"/>
              <a:ext cx="1708778" cy="1946658"/>
              <a:chOff x="5430736" y="4776476"/>
              <a:chExt cx="1708778" cy="1946658"/>
            </a:xfrm>
          </p:grpSpPr>
          <p:pic>
            <p:nvPicPr>
              <p:cNvPr id="82" name="Picture 4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0736" y="4776476"/>
                <a:ext cx="1708778" cy="1813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" name="70 Rectángulo"/>
              <p:cNvSpPr/>
              <p:nvPr/>
            </p:nvSpPr>
            <p:spPr>
              <a:xfrm rot="2700000">
                <a:off x="5208008" y="5586161"/>
                <a:ext cx="1462780" cy="8111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2" name="31 Flecha curvada hacia arriba"/>
            <p:cNvSpPr/>
            <p:nvPr/>
          </p:nvSpPr>
          <p:spPr>
            <a:xfrm rot="4380000">
              <a:off x="4264547" y="5032446"/>
              <a:ext cx="1237061" cy="592124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33" name="32 Flecha curvada hacia arriba"/>
            <p:cNvSpPr/>
            <p:nvPr/>
          </p:nvSpPr>
          <p:spPr>
            <a:xfrm rot="5940000" flipV="1">
              <a:off x="7006937" y="4816862"/>
              <a:ext cx="1055262" cy="59662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59 Grupo"/>
          <p:cNvGrpSpPr/>
          <p:nvPr/>
        </p:nvGrpSpPr>
        <p:grpSpPr>
          <a:xfrm>
            <a:off x="3013886" y="3447828"/>
            <a:ext cx="2074832" cy="2212499"/>
            <a:chOff x="3111217" y="3656573"/>
            <a:chExt cx="1019628" cy="1141916"/>
          </a:xfrm>
        </p:grpSpPr>
        <p:grpSp>
          <p:nvGrpSpPr>
            <p:cNvPr id="56" name="55 Grupo"/>
            <p:cNvGrpSpPr/>
            <p:nvPr/>
          </p:nvGrpSpPr>
          <p:grpSpPr>
            <a:xfrm>
              <a:off x="3206319" y="3656573"/>
              <a:ext cx="924526" cy="993870"/>
              <a:chOff x="1922888" y="1182750"/>
              <a:chExt cx="2997991" cy="3146225"/>
            </a:xfrm>
          </p:grpSpPr>
          <p:pic>
            <p:nvPicPr>
              <p:cNvPr id="57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3050" y="1333930"/>
                <a:ext cx="2937829" cy="2995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" name="57 Rectángulo"/>
              <p:cNvSpPr/>
              <p:nvPr/>
            </p:nvSpPr>
            <p:spPr>
              <a:xfrm>
                <a:off x="1922888" y="1182750"/>
                <a:ext cx="333110" cy="394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9" name="58 Rectángulo"/>
            <p:cNvSpPr/>
            <p:nvPr/>
          </p:nvSpPr>
          <p:spPr>
            <a:xfrm rot="2700000">
              <a:off x="3041891" y="4108011"/>
              <a:ext cx="759804" cy="621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2 CuadroTexto"/>
          <p:cNvSpPr txBox="1"/>
          <p:nvPr/>
        </p:nvSpPr>
        <p:spPr>
          <a:xfrm rot="16200000">
            <a:off x="-2031279" y="3201506"/>
            <a:ext cx="514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MODELING   WORKFLOW   IN   SCIPION</a:t>
            </a:r>
            <a:endParaRPr lang="es-ES" sz="2400" b="1" dirty="0">
              <a:solidFill>
                <a:srgbClr val="FF0000"/>
              </a:solidFill>
            </a:endParaRPr>
          </a:p>
        </p:txBody>
      </p:sp>
      <p:grpSp>
        <p:nvGrpSpPr>
          <p:cNvPr id="45" name="44 Grupo"/>
          <p:cNvGrpSpPr/>
          <p:nvPr/>
        </p:nvGrpSpPr>
        <p:grpSpPr>
          <a:xfrm>
            <a:off x="2395121" y="658131"/>
            <a:ext cx="5302608" cy="343122"/>
            <a:chOff x="2395121" y="658131"/>
            <a:chExt cx="5302608" cy="343122"/>
          </a:xfrm>
        </p:grpSpPr>
        <p:cxnSp>
          <p:nvCxnSpPr>
            <p:cNvPr id="6" name="5 Conector recto de flecha"/>
            <p:cNvCxnSpPr/>
            <p:nvPr/>
          </p:nvCxnSpPr>
          <p:spPr>
            <a:xfrm flipH="1">
              <a:off x="2395121" y="658131"/>
              <a:ext cx="1" cy="3431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6 Conector recto de flecha"/>
            <p:cNvCxnSpPr/>
            <p:nvPr/>
          </p:nvCxnSpPr>
          <p:spPr>
            <a:xfrm flipH="1">
              <a:off x="7697728" y="658131"/>
              <a:ext cx="1" cy="3431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13 Conector recto de flecha"/>
          <p:cNvCxnSpPr/>
          <p:nvPr/>
        </p:nvCxnSpPr>
        <p:spPr>
          <a:xfrm flipH="1">
            <a:off x="7697727" y="1747268"/>
            <a:ext cx="1" cy="3431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7223759" y="2032981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err="1" smtClean="0">
                <a:solidFill>
                  <a:srgbClr val="00B050"/>
                </a:solidFill>
              </a:rPr>
              <a:t>Other</a:t>
            </a:r>
            <a:r>
              <a:rPr lang="es-ES" i="1" dirty="0" smtClean="0">
                <a:solidFill>
                  <a:srgbClr val="00B050"/>
                </a:solidFill>
              </a:rPr>
              <a:t> </a:t>
            </a:r>
            <a:r>
              <a:rPr lang="es-ES" i="1" dirty="0" err="1" smtClean="0">
                <a:solidFill>
                  <a:srgbClr val="00B050"/>
                </a:solidFill>
              </a:rPr>
              <a:t>seqs</a:t>
            </a:r>
            <a:endParaRPr lang="es-ES" i="1" dirty="0">
              <a:solidFill>
                <a:srgbClr val="00B050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235998" y="2761230"/>
            <a:ext cx="231824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i="1" dirty="0" err="1" smtClean="0"/>
              <a:t>Hgb</a:t>
            </a:r>
            <a:r>
              <a:rPr lang="es-ES" dirty="0" smtClean="0"/>
              <a:t> </a:t>
            </a:r>
            <a:r>
              <a:rPr lang="es-ES" dirty="0" err="1" smtClean="0"/>
              <a:t>sharpened</a:t>
            </a:r>
            <a:r>
              <a:rPr lang="es-ES" dirty="0" smtClean="0"/>
              <a:t> </a:t>
            </a:r>
            <a:r>
              <a:rPr lang="es-ES" dirty="0" err="1" smtClean="0"/>
              <a:t>map</a:t>
            </a:r>
            <a:endParaRPr lang="es-ES" dirty="0"/>
          </a:p>
        </p:txBody>
      </p:sp>
      <p:cxnSp>
        <p:nvCxnSpPr>
          <p:cNvPr id="28" name="27 Conector recto de flecha"/>
          <p:cNvCxnSpPr/>
          <p:nvPr/>
        </p:nvCxnSpPr>
        <p:spPr>
          <a:xfrm flipH="1">
            <a:off x="2395121" y="2564274"/>
            <a:ext cx="1" cy="3431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88 Grupo"/>
          <p:cNvGrpSpPr/>
          <p:nvPr/>
        </p:nvGrpSpPr>
        <p:grpSpPr>
          <a:xfrm>
            <a:off x="2469836" y="3071916"/>
            <a:ext cx="1431197" cy="754645"/>
            <a:chOff x="2469836" y="3071916"/>
            <a:chExt cx="1431197" cy="754645"/>
          </a:xfrm>
        </p:grpSpPr>
        <p:sp>
          <p:nvSpPr>
            <p:cNvPr id="29" name="28 Flecha curvada hacia arriba"/>
            <p:cNvSpPr/>
            <p:nvPr/>
          </p:nvSpPr>
          <p:spPr>
            <a:xfrm rot="13200000">
              <a:off x="2469836" y="3141435"/>
              <a:ext cx="895149" cy="450079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88" name="87 Rectángulo"/>
            <p:cNvSpPr/>
            <p:nvPr/>
          </p:nvSpPr>
          <p:spPr>
            <a:xfrm>
              <a:off x="3046062" y="3181379"/>
              <a:ext cx="265863" cy="6451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3022331" y="3071916"/>
              <a:ext cx="878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err="1" smtClean="0"/>
                <a:t>Sym</a:t>
              </a:r>
              <a:r>
                <a:rPr lang="es-ES" b="1" dirty="0" smtClean="0"/>
                <a:t> </a:t>
              </a:r>
              <a:r>
                <a:rPr lang="es-ES" b="1" dirty="0" smtClean="0">
                  <a:solidFill>
                    <a:srgbClr val="FF0000"/>
                  </a:solidFill>
                </a:rPr>
                <a:t>C2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31" name="30 Conector recto de flecha"/>
          <p:cNvCxnSpPr/>
          <p:nvPr/>
        </p:nvCxnSpPr>
        <p:spPr>
          <a:xfrm flipH="1">
            <a:off x="2395121" y="3082424"/>
            <a:ext cx="1" cy="3431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Flecha curvada hacia arriba"/>
          <p:cNvSpPr/>
          <p:nvPr/>
        </p:nvSpPr>
        <p:spPr>
          <a:xfrm rot="4380000">
            <a:off x="2256220" y="3803910"/>
            <a:ext cx="895149" cy="45007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 rot="16200000">
            <a:off x="149058" y="2169335"/>
            <a:ext cx="1958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 err="1" smtClean="0">
                <a:solidFill>
                  <a:srgbClr val="00B050"/>
                </a:solidFill>
              </a:rPr>
              <a:t>Preprocessing</a:t>
            </a:r>
            <a:endParaRPr lang="es-ES" sz="2400" b="1" i="1" dirty="0">
              <a:solidFill>
                <a:srgbClr val="00B050"/>
              </a:solidFill>
            </a:endParaRPr>
          </a:p>
        </p:txBody>
      </p:sp>
      <p:grpSp>
        <p:nvGrpSpPr>
          <p:cNvPr id="43" name="42 Grupo"/>
          <p:cNvGrpSpPr/>
          <p:nvPr/>
        </p:nvGrpSpPr>
        <p:grpSpPr>
          <a:xfrm>
            <a:off x="1632191" y="0"/>
            <a:ext cx="1172218" cy="561837"/>
            <a:chOff x="1632191" y="0"/>
            <a:chExt cx="1172218" cy="561837"/>
          </a:xfrm>
        </p:grpSpPr>
        <p:sp>
          <p:nvSpPr>
            <p:cNvPr id="8" name="7 CuadroTexto"/>
            <p:cNvSpPr txBox="1"/>
            <p:nvPr/>
          </p:nvSpPr>
          <p:spPr>
            <a:xfrm>
              <a:off x="1976938" y="192505"/>
              <a:ext cx="827471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Import</a:t>
              </a:r>
              <a:endParaRPr lang="es-ES" dirty="0"/>
            </a:p>
          </p:txBody>
        </p: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191" y="0"/>
              <a:ext cx="416188" cy="341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9" name="48 Grupo"/>
          <p:cNvGrpSpPr/>
          <p:nvPr/>
        </p:nvGrpSpPr>
        <p:grpSpPr>
          <a:xfrm>
            <a:off x="1546450" y="1057576"/>
            <a:ext cx="1697343" cy="1502839"/>
            <a:chOff x="1546450" y="1057576"/>
            <a:chExt cx="1697343" cy="1502839"/>
          </a:xfrm>
        </p:grpSpPr>
        <p:cxnSp>
          <p:nvCxnSpPr>
            <p:cNvPr id="21" name="20 Conector recto de flecha"/>
            <p:cNvCxnSpPr/>
            <p:nvPr/>
          </p:nvCxnSpPr>
          <p:spPr>
            <a:xfrm flipH="1">
              <a:off x="2407922" y="1954122"/>
              <a:ext cx="1" cy="2361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21 CuadroTexto"/>
            <p:cNvSpPr txBox="1"/>
            <p:nvPr/>
          </p:nvSpPr>
          <p:spPr>
            <a:xfrm>
              <a:off x="1971601" y="2166746"/>
              <a:ext cx="1074461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400" dirty="0" smtClean="0"/>
                <a:t>Local </a:t>
              </a:r>
              <a:r>
                <a:rPr lang="es-ES" sz="1400" dirty="0" err="1" smtClean="0"/>
                <a:t>deblur</a:t>
              </a:r>
              <a:endParaRPr lang="es-ES" sz="1400" dirty="0"/>
            </a:p>
          </p:txBody>
        </p:sp>
        <p:cxnSp>
          <p:nvCxnSpPr>
            <p:cNvPr id="23" name="22 Conector recto de flecha"/>
            <p:cNvCxnSpPr/>
            <p:nvPr/>
          </p:nvCxnSpPr>
          <p:spPr>
            <a:xfrm flipH="1">
              <a:off x="2407922" y="1456580"/>
              <a:ext cx="1" cy="2361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23 CuadroTexto"/>
            <p:cNvSpPr txBox="1"/>
            <p:nvPr/>
          </p:nvSpPr>
          <p:spPr>
            <a:xfrm>
              <a:off x="1829830" y="1717329"/>
              <a:ext cx="1339790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400" dirty="0" smtClean="0"/>
                <a:t>Local </a:t>
              </a:r>
              <a:r>
                <a:rPr lang="es-ES" sz="1400" dirty="0" err="1" smtClean="0"/>
                <a:t>resolution</a:t>
              </a:r>
              <a:endParaRPr lang="es-ES" sz="1400" dirty="0"/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1840285" y="1241411"/>
              <a:ext cx="1328056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400" dirty="0" err="1" smtClean="0"/>
                <a:t>Create</a:t>
              </a:r>
              <a:r>
                <a:rPr lang="es-ES" sz="1400" dirty="0" smtClean="0"/>
                <a:t> 3D </a:t>
              </a:r>
              <a:r>
                <a:rPr lang="es-ES" sz="1400" dirty="0" err="1" smtClean="0"/>
                <a:t>mask</a:t>
              </a:r>
              <a:endParaRPr lang="es-ES" sz="1400" dirty="0"/>
            </a:p>
          </p:txBody>
        </p:sp>
        <p:sp>
          <p:nvSpPr>
            <p:cNvPr id="26" name="25 Rectángulo"/>
            <p:cNvSpPr/>
            <p:nvPr/>
          </p:nvSpPr>
          <p:spPr>
            <a:xfrm>
              <a:off x="1546450" y="1057576"/>
              <a:ext cx="1697343" cy="1502839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191" y="1123697"/>
              <a:ext cx="287302" cy="23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6119" y="1575051"/>
              <a:ext cx="287302" cy="23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9770" y="2021752"/>
              <a:ext cx="287302" cy="23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5" name="54 Grupo"/>
          <p:cNvGrpSpPr/>
          <p:nvPr/>
        </p:nvGrpSpPr>
        <p:grpSpPr>
          <a:xfrm>
            <a:off x="2812100" y="192505"/>
            <a:ext cx="8716445" cy="1048854"/>
            <a:chOff x="2812100" y="192505"/>
            <a:chExt cx="8716445" cy="1048854"/>
          </a:xfrm>
        </p:grpSpPr>
        <p:grpSp>
          <p:nvGrpSpPr>
            <p:cNvPr id="51" name="50 Grupo"/>
            <p:cNvGrpSpPr/>
            <p:nvPr/>
          </p:nvGrpSpPr>
          <p:grpSpPr>
            <a:xfrm>
              <a:off x="3597310" y="247489"/>
              <a:ext cx="924526" cy="993870"/>
              <a:chOff x="1922888" y="1182750"/>
              <a:chExt cx="2997991" cy="3146225"/>
            </a:xfrm>
          </p:grpSpPr>
          <p:pic>
            <p:nvPicPr>
              <p:cNvPr id="52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3050" y="1333930"/>
                <a:ext cx="2937829" cy="2995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" name="52 Rectángulo"/>
              <p:cNvSpPr/>
              <p:nvPr/>
            </p:nvSpPr>
            <p:spPr>
              <a:xfrm>
                <a:off x="1922888" y="1182750"/>
                <a:ext cx="333110" cy="394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44" name="43 Grupo"/>
            <p:cNvGrpSpPr/>
            <p:nvPr/>
          </p:nvGrpSpPr>
          <p:grpSpPr>
            <a:xfrm>
              <a:off x="2812100" y="192505"/>
              <a:ext cx="5428406" cy="369332"/>
              <a:chOff x="2812100" y="192505"/>
              <a:chExt cx="5428406" cy="369332"/>
            </a:xfrm>
          </p:grpSpPr>
          <p:sp>
            <p:nvSpPr>
              <p:cNvPr id="2" name="1 CuadroTexto"/>
              <p:cNvSpPr txBox="1"/>
              <p:nvPr/>
            </p:nvSpPr>
            <p:spPr>
              <a:xfrm>
                <a:off x="2812100" y="192505"/>
                <a:ext cx="116313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i="1" dirty="0" err="1" smtClean="0"/>
                  <a:t>Hgb</a:t>
                </a:r>
                <a:r>
                  <a:rPr lang="es-ES" dirty="0" smtClean="0"/>
                  <a:t> </a:t>
                </a:r>
                <a:r>
                  <a:rPr lang="es-ES" dirty="0" err="1" smtClean="0"/>
                  <a:t>map</a:t>
                </a:r>
                <a:endParaRPr lang="es-ES" dirty="0"/>
              </a:p>
            </p:txBody>
          </p:sp>
          <p:sp>
            <p:nvSpPr>
              <p:cNvPr id="20" name="19 Rectángulo"/>
              <p:cNvSpPr/>
              <p:nvPr/>
            </p:nvSpPr>
            <p:spPr>
              <a:xfrm>
                <a:off x="7154951" y="192505"/>
                <a:ext cx="10855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s-ES" b="1" i="1" dirty="0" err="1" smtClean="0">
                    <a:latin typeface="Symbol" panose="05050102010706020507" pitchFamily="18" charset="2"/>
                  </a:rPr>
                  <a:t>a</a:t>
                </a:r>
                <a:r>
                  <a:rPr lang="es-ES" i="1" dirty="0" err="1" smtClean="0"/>
                  <a:t>Hgb</a:t>
                </a:r>
                <a:r>
                  <a:rPr lang="es-ES" dirty="0" smtClean="0"/>
                  <a:t> </a:t>
                </a:r>
                <a:r>
                  <a:rPr lang="es-ES" dirty="0" err="1" smtClean="0"/>
                  <a:t>seq</a:t>
                </a:r>
                <a:endParaRPr lang="es-ES" dirty="0"/>
              </a:p>
            </p:txBody>
          </p: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0506" y="341043"/>
              <a:ext cx="3288039" cy="138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9" name="78 Grupo"/>
          <p:cNvGrpSpPr/>
          <p:nvPr/>
        </p:nvGrpSpPr>
        <p:grpSpPr>
          <a:xfrm>
            <a:off x="1455404" y="3293423"/>
            <a:ext cx="1907314" cy="574633"/>
            <a:chOff x="1455404" y="3293423"/>
            <a:chExt cx="1907314" cy="574633"/>
          </a:xfrm>
        </p:grpSpPr>
        <p:sp>
          <p:nvSpPr>
            <p:cNvPr id="35" name="34 CuadroTexto"/>
            <p:cNvSpPr txBox="1"/>
            <p:nvPr/>
          </p:nvSpPr>
          <p:spPr>
            <a:xfrm>
              <a:off x="1729770" y="3498724"/>
              <a:ext cx="1632948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Extract</a:t>
              </a:r>
              <a:r>
                <a:rPr lang="es-ES" dirty="0" smtClean="0"/>
                <a:t> </a:t>
              </a:r>
              <a:r>
                <a:rPr lang="es-ES" dirty="0" err="1" smtClean="0"/>
                <a:t>unit</a:t>
              </a:r>
              <a:r>
                <a:rPr lang="es-ES" dirty="0" smtClean="0"/>
                <a:t> </a:t>
              </a:r>
              <a:r>
                <a:rPr lang="es-ES" dirty="0" err="1" smtClean="0"/>
                <a:t>cell</a:t>
              </a:r>
              <a:endParaRPr lang="es-ES" dirty="0"/>
            </a:p>
          </p:txBody>
        </p:sp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5404" y="3293423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6" name="85 Grupo"/>
          <p:cNvGrpSpPr/>
          <p:nvPr/>
        </p:nvGrpSpPr>
        <p:grpSpPr>
          <a:xfrm>
            <a:off x="857400" y="4673760"/>
            <a:ext cx="2523595" cy="1686616"/>
            <a:chOff x="857400" y="4673760"/>
            <a:chExt cx="2523595" cy="1686616"/>
          </a:xfrm>
        </p:grpSpPr>
        <p:cxnSp>
          <p:nvCxnSpPr>
            <p:cNvPr id="36" name="35 Conector recto de flecha"/>
            <p:cNvCxnSpPr/>
            <p:nvPr/>
          </p:nvCxnSpPr>
          <p:spPr>
            <a:xfrm flipH="1">
              <a:off x="2405304" y="5356424"/>
              <a:ext cx="1" cy="3099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36 CuadroTexto"/>
            <p:cNvSpPr txBox="1"/>
            <p:nvPr/>
          </p:nvSpPr>
          <p:spPr>
            <a:xfrm>
              <a:off x="1712724" y="5698648"/>
              <a:ext cx="1518942" cy="33855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Chimera</a:t>
              </a:r>
              <a:r>
                <a:rPr lang="es-ES" sz="1600" dirty="0"/>
                <a:t> </a:t>
              </a:r>
              <a:r>
                <a:rPr lang="es-ES" sz="1600" dirty="0" err="1"/>
                <a:t>rigid</a:t>
              </a:r>
              <a:r>
                <a:rPr lang="es-ES" sz="1600" dirty="0"/>
                <a:t> </a:t>
              </a:r>
              <a:r>
                <a:rPr lang="es-ES" sz="1600" dirty="0" err="1"/>
                <a:t>fit</a:t>
              </a:r>
              <a:endParaRPr lang="es-ES" sz="1600" dirty="0"/>
            </a:p>
          </p:txBody>
        </p:sp>
        <p:sp>
          <p:nvSpPr>
            <p:cNvPr id="38" name="37 CuadroTexto"/>
            <p:cNvSpPr txBox="1"/>
            <p:nvPr/>
          </p:nvSpPr>
          <p:spPr>
            <a:xfrm>
              <a:off x="2044767" y="5074022"/>
              <a:ext cx="892873" cy="33855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Powerfit</a:t>
              </a:r>
              <a:endParaRPr lang="es-ES" sz="1600" dirty="0"/>
            </a:p>
          </p:txBody>
        </p:sp>
        <p:sp>
          <p:nvSpPr>
            <p:cNvPr id="39" name="38 Rectángulo"/>
            <p:cNvSpPr/>
            <p:nvPr/>
          </p:nvSpPr>
          <p:spPr>
            <a:xfrm>
              <a:off x="1378376" y="4832746"/>
              <a:ext cx="2002619" cy="1401103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CuadroTexto"/>
            <p:cNvSpPr txBox="1"/>
            <p:nvPr/>
          </p:nvSpPr>
          <p:spPr>
            <a:xfrm rot="16200000">
              <a:off x="244925" y="5286235"/>
              <a:ext cx="16866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i="1" dirty="0" err="1" smtClean="0">
                  <a:solidFill>
                    <a:srgbClr val="00B050"/>
                  </a:solidFill>
                </a:rPr>
                <a:t>Rigid</a:t>
              </a:r>
              <a:r>
                <a:rPr lang="es-ES" sz="2400" b="1" i="1" dirty="0" smtClean="0">
                  <a:solidFill>
                    <a:srgbClr val="00B050"/>
                  </a:solidFill>
                </a:rPr>
                <a:t> </a:t>
              </a:r>
              <a:r>
                <a:rPr lang="es-ES" sz="2400" b="1" i="1" dirty="0" err="1" smtClean="0">
                  <a:solidFill>
                    <a:srgbClr val="00B050"/>
                  </a:solidFill>
                </a:rPr>
                <a:t>fitting</a:t>
              </a:r>
              <a:endParaRPr lang="es-ES" sz="2400" b="1" i="1" dirty="0">
                <a:solidFill>
                  <a:srgbClr val="00B050"/>
                </a:solidFill>
              </a:endParaRPr>
            </a:p>
          </p:txBody>
        </p:sp>
        <p:pic>
          <p:nvPicPr>
            <p:cNvPr id="73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9572" y="4872394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452" y="5462924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60 Grupo"/>
          <p:cNvGrpSpPr/>
          <p:nvPr/>
        </p:nvGrpSpPr>
        <p:grpSpPr>
          <a:xfrm>
            <a:off x="6360454" y="871065"/>
            <a:ext cx="4017552" cy="1603458"/>
            <a:chOff x="6360454" y="871065"/>
            <a:chExt cx="4017552" cy="1603458"/>
          </a:xfrm>
        </p:grpSpPr>
        <p:sp>
          <p:nvSpPr>
            <p:cNvPr id="5" name="4 CuadroTexto"/>
            <p:cNvSpPr txBox="1"/>
            <p:nvPr/>
          </p:nvSpPr>
          <p:spPr>
            <a:xfrm>
              <a:off x="9429125" y="2012858"/>
              <a:ext cx="805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dirty="0" smtClean="0"/>
                <a:t>1pbx</a:t>
              </a:r>
              <a:endParaRPr lang="es-ES" sz="2400" b="1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6360454" y="1150941"/>
              <a:ext cx="2444900" cy="64633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err="1" smtClean="0"/>
                <a:t>Search</a:t>
              </a:r>
              <a:r>
                <a:rPr lang="es-ES" dirty="0" smtClean="0"/>
                <a:t> </a:t>
              </a:r>
              <a:r>
                <a:rPr lang="es-ES" dirty="0" err="1" smtClean="0"/>
                <a:t>for</a:t>
              </a:r>
              <a:r>
                <a:rPr lang="es-ES" dirty="0" smtClean="0"/>
                <a:t> </a:t>
              </a:r>
            </a:p>
            <a:p>
              <a:pPr algn="ctr"/>
              <a:r>
                <a:rPr lang="es-ES" dirty="0" err="1" smtClean="0"/>
                <a:t>homologous</a:t>
              </a:r>
              <a:r>
                <a:rPr lang="es-ES" dirty="0" smtClean="0"/>
                <a:t> </a:t>
              </a:r>
              <a:r>
                <a:rPr lang="es-ES" dirty="0" err="1" smtClean="0"/>
                <a:t>sequences</a:t>
              </a:r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4" name="3 Flecha curvada hacia arriba"/>
            <p:cNvSpPr/>
            <p:nvPr/>
          </p:nvSpPr>
          <p:spPr>
            <a:xfrm rot="6420000">
              <a:off x="8770553" y="1675739"/>
              <a:ext cx="895149" cy="450079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pic>
          <p:nvPicPr>
            <p:cNvPr id="67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3596" y="871065"/>
              <a:ext cx="1264410" cy="118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17 Rectángulo"/>
            <p:cNvSpPr/>
            <p:nvPr/>
          </p:nvSpPr>
          <p:spPr>
            <a:xfrm>
              <a:off x="9420247" y="1442577"/>
              <a:ext cx="7754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PDB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4" name="83 Grupo"/>
          <p:cNvGrpSpPr/>
          <p:nvPr/>
        </p:nvGrpSpPr>
        <p:grpSpPr>
          <a:xfrm>
            <a:off x="6037759" y="1815028"/>
            <a:ext cx="1150166" cy="609083"/>
            <a:chOff x="6037759" y="1815028"/>
            <a:chExt cx="1150166" cy="609083"/>
          </a:xfrm>
        </p:grpSpPr>
        <p:sp>
          <p:nvSpPr>
            <p:cNvPr id="15" name="14 CuadroTexto"/>
            <p:cNvSpPr txBox="1"/>
            <p:nvPr/>
          </p:nvSpPr>
          <p:spPr>
            <a:xfrm>
              <a:off x="6360454" y="2054779"/>
              <a:ext cx="827471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Import</a:t>
              </a:r>
              <a:endParaRPr lang="es-ES" dirty="0"/>
            </a:p>
          </p:txBody>
        </p:sp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7759" y="1815028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918" y="4156630"/>
            <a:ext cx="1164769" cy="98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80 Flecha curvada hacia arriba"/>
          <p:cNvSpPr/>
          <p:nvPr/>
        </p:nvSpPr>
        <p:spPr>
          <a:xfrm rot="10066000">
            <a:off x="8095075" y="3580839"/>
            <a:ext cx="895149" cy="45007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85" name="84 Grupo"/>
          <p:cNvGrpSpPr/>
          <p:nvPr/>
        </p:nvGrpSpPr>
        <p:grpSpPr>
          <a:xfrm>
            <a:off x="6037759" y="2352043"/>
            <a:ext cx="4917286" cy="1899180"/>
            <a:chOff x="6037759" y="2352043"/>
            <a:chExt cx="4917286" cy="1899180"/>
          </a:xfrm>
        </p:grpSpPr>
        <p:sp>
          <p:nvSpPr>
            <p:cNvPr id="9" name="8 Rectángulo"/>
            <p:cNvSpPr/>
            <p:nvPr/>
          </p:nvSpPr>
          <p:spPr>
            <a:xfrm>
              <a:off x="7246666" y="2658094"/>
              <a:ext cx="88517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sz="1400" b="1" i="1" dirty="0" err="1" smtClean="0">
                  <a:latin typeface="Symbol" panose="05050102010706020507" pitchFamily="18" charset="2"/>
                </a:rPr>
                <a:t>a</a:t>
              </a:r>
              <a:r>
                <a:rPr lang="es-ES" sz="1400" i="1" dirty="0" err="1" smtClean="0"/>
                <a:t>Hgb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seq</a:t>
              </a:r>
              <a:endParaRPr lang="es-ES" sz="1400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7246666" y="2842793"/>
              <a:ext cx="9889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b="1" dirty="0" smtClean="0">
                  <a:latin typeface="Symbol" panose="05050102010706020507" pitchFamily="18" charset="2"/>
                </a:rPr>
                <a:t>a</a:t>
              </a:r>
              <a:r>
                <a:rPr lang="es-ES" sz="1400" dirty="0" smtClean="0"/>
                <a:t>1pbx  </a:t>
              </a:r>
              <a:r>
                <a:rPr lang="es-ES" sz="1400" dirty="0" err="1" smtClean="0"/>
                <a:t>seq</a:t>
              </a:r>
              <a:endParaRPr lang="es-ES" sz="1400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7246666" y="3027491"/>
              <a:ext cx="960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i="1" dirty="0" err="1" smtClean="0">
                  <a:solidFill>
                    <a:srgbClr val="00B050"/>
                  </a:solidFill>
                </a:rPr>
                <a:t>Other</a:t>
              </a:r>
              <a:r>
                <a:rPr lang="es-ES" sz="1400" i="1" dirty="0" smtClean="0">
                  <a:solidFill>
                    <a:srgbClr val="00B050"/>
                  </a:solidFill>
                </a:rPr>
                <a:t> </a:t>
              </a:r>
              <a:r>
                <a:rPr lang="es-ES" sz="1400" i="1" dirty="0" err="1" smtClean="0">
                  <a:solidFill>
                    <a:srgbClr val="00B050"/>
                  </a:solidFill>
                </a:rPr>
                <a:t>seqs</a:t>
              </a:r>
              <a:endParaRPr lang="es-ES" sz="1400" i="1" dirty="0">
                <a:solidFill>
                  <a:srgbClr val="00B050"/>
                </a:solidFill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6360454" y="2665231"/>
              <a:ext cx="780983" cy="64633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err="1" smtClean="0"/>
                <a:t>Initial</a:t>
              </a:r>
              <a:endParaRPr lang="es-ES" dirty="0" smtClean="0"/>
            </a:p>
            <a:p>
              <a:pPr algn="ctr"/>
              <a:r>
                <a:rPr lang="es-ES" dirty="0" err="1" smtClean="0"/>
                <a:t>model</a:t>
              </a:r>
              <a:endParaRPr lang="es-ES" dirty="0"/>
            </a:p>
          </p:txBody>
        </p:sp>
        <p:cxnSp>
          <p:nvCxnSpPr>
            <p:cNvPr id="17" name="16 Conector recto de flecha"/>
            <p:cNvCxnSpPr/>
            <p:nvPr/>
          </p:nvCxnSpPr>
          <p:spPr>
            <a:xfrm flipH="1">
              <a:off x="7686502" y="2352043"/>
              <a:ext cx="1" cy="3431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7759" y="2445841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5928" y="2715403"/>
              <a:ext cx="2669117" cy="56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1648" y="3401899"/>
              <a:ext cx="1656358" cy="849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8213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7" grpId="0"/>
      <p:bldP spid="34" grpId="0" animBg="1"/>
      <p:bldP spid="40" grpId="0"/>
      <p:bldP spid="8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78 Grupo"/>
          <p:cNvGrpSpPr/>
          <p:nvPr/>
        </p:nvGrpSpPr>
        <p:grpSpPr>
          <a:xfrm>
            <a:off x="866427" y="1569729"/>
            <a:ext cx="11141564" cy="5113602"/>
            <a:chOff x="866427" y="1569729"/>
            <a:chExt cx="11141564" cy="5113602"/>
          </a:xfrm>
        </p:grpSpPr>
        <p:sp>
          <p:nvSpPr>
            <p:cNvPr id="2" name="1 Flecha curvada hacia arriba"/>
            <p:cNvSpPr/>
            <p:nvPr/>
          </p:nvSpPr>
          <p:spPr>
            <a:xfrm rot="5220000">
              <a:off x="6755450" y="2321469"/>
              <a:ext cx="1529992" cy="691744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10512645" y="2572510"/>
              <a:ext cx="14953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i="1" dirty="0" err="1" smtClean="0">
                  <a:solidFill>
                    <a:srgbClr val="00B050"/>
                  </a:solidFill>
                </a:rPr>
                <a:t>Validation</a:t>
              </a:r>
              <a:endParaRPr lang="es-ES" sz="2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6" name="5 Flecha curvada hacia arriba"/>
            <p:cNvSpPr/>
            <p:nvPr/>
          </p:nvSpPr>
          <p:spPr>
            <a:xfrm rot="9420000">
              <a:off x="8637183" y="4276219"/>
              <a:ext cx="1529992" cy="691744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4" name="13 Flecha curvada hacia arriba"/>
            <p:cNvSpPr/>
            <p:nvPr/>
          </p:nvSpPr>
          <p:spPr>
            <a:xfrm rot="7494423">
              <a:off x="4053975" y="4089558"/>
              <a:ext cx="1529992" cy="691744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41" name="40 CuadroTexto"/>
            <p:cNvSpPr txBox="1"/>
            <p:nvPr/>
          </p:nvSpPr>
          <p:spPr>
            <a:xfrm rot="16200000">
              <a:off x="349587" y="5704825"/>
              <a:ext cx="14953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i="1" dirty="0" err="1" smtClean="0">
                  <a:solidFill>
                    <a:srgbClr val="00B050"/>
                  </a:solidFill>
                </a:rPr>
                <a:t>Validation</a:t>
              </a:r>
              <a:endParaRPr lang="es-ES" sz="2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3" name="2 Flecha curvada hacia arriba"/>
            <p:cNvSpPr/>
            <p:nvPr/>
          </p:nvSpPr>
          <p:spPr>
            <a:xfrm rot="3294423">
              <a:off x="6676170" y="1988853"/>
              <a:ext cx="1529992" cy="691744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7" name="6 Flecha curvada hacia arriba"/>
            <p:cNvSpPr/>
            <p:nvPr/>
          </p:nvSpPr>
          <p:spPr>
            <a:xfrm rot="7494423">
              <a:off x="8922625" y="4087958"/>
              <a:ext cx="1529992" cy="691744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3" name="12 Flecha curvada hacia arriba"/>
            <p:cNvSpPr/>
            <p:nvPr/>
          </p:nvSpPr>
          <p:spPr>
            <a:xfrm rot="9420000">
              <a:off x="3768533" y="4277819"/>
              <a:ext cx="1529992" cy="691744"/>
            </a:xfrm>
            <a:prstGeom prst="curvedUp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sp>
        <p:nvSpPr>
          <p:cNvPr id="4" name="3 Rectángulo"/>
          <p:cNvSpPr/>
          <p:nvPr/>
        </p:nvSpPr>
        <p:spPr>
          <a:xfrm>
            <a:off x="6822131" y="1417203"/>
            <a:ext cx="1089618" cy="1121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 rot="4200000">
            <a:off x="9452598" y="3681250"/>
            <a:ext cx="1089618" cy="1121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 rot="4200000">
            <a:off x="4583948" y="3682850"/>
            <a:ext cx="1089618" cy="1121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 rot="16200000">
            <a:off x="-2031279" y="3201506"/>
            <a:ext cx="514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MODELING   WORKFLOW   IN   SCIPION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7246666" y="924005"/>
            <a:ext cx="665083" cy="658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4533499" y="1120959"/>
            <a:ext cx="760396" cy="66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 rot="16200000">
            <a:off x="95576" y="3608175"/>
            <a:ext cx="2003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</a:rPr>
              <a:t>Flexible </a:t>
            </a:r>
            <a:r>
              <a:rPr lang="es-ES" sz="2400" b="1" i="1" dirty="0" err="1" smtClean="0">
                <a:solidFill>
                  <a:srgbClr val="00B050"/>
                </a:solidFill>
              </a:rPr>
              <a:t>fitting</a:t>
            </a:r>
            <a:endParaRPr lang="es-ES" sz="2400" b="1" i="1" dirty="0">
              <a:solidFill>
                <a:srgbClr val="00B050"/>
              </a:solidFill>
            </a:endParaRPr>
          </a:p>
        </p:txBody>
      </p:sp>
      <p:grpSp>
        <p:nvGrpSpPr>
          <p:cNvPr id="70" name="69 Grupo"/>
          <p:cNvGrpSpPr/>
          <p:nvPr/>
        </p:nvGrpSpPr>
        <p:grpSpPr>
          <a:xfrm>
            <a:off x="4419111" y="3510321"/>
            <a:ext cx="3868994" cy="516826"/>
            <a:chOff x="4419111" y="3510321"/>
            <a:chExt cx="3868994" cy="516826"/>
          </a:xfrm>
        </p:grpSpPr>
        <p:cxnSp>
          <p:nvCxnSpPr>
            <p:cNvPr id="39" name="38 Conector recto de flecha"/>
            <p:cNvCxnSpPr/>
            <p:nvPr/>
          </p:nvCxnSpPr>
          <p:spPr>
            <a:xfrm flipH="1">
              <a:off x="4419111" y="3515044"/>
              <a:ext cx="1754402" cy="48536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 de flecha"/>
            <p:cNvCxnSpPr/>
            <p:nvPr/>
          </p:nvCxnSpPr>
          <p:spPr>
            <a:xfrm>
              <a:off x="6173514" y="3510321"/>
              <a:ext cx="2114591" cy="51682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41 Grupo"/>
          <p:cNvGrpSpPr/>
          <p:nvPr/>
        </p:nvGrpSpPr>
        <p:grpSpPr>
          <a:xfrm>
            <a:off x="4110372" y="532661"/>
            <a:ext cx="3882313" cy="2648152"/>
            <a:chOff x="4587016" y="4587545"/>
            <a:chExt cx="3245865" cy="2135589"/>
          </a:xfrm>
        </p:grpSpPr>
        <p:grpSp>
          <p:nvGrpSpPr>
            <p:cNvPr id="43" name="42 Grupo"/>
            <p:cNvGrpSpPr/>
            <p:nvPr/>
          </p:nvGrpSpPr>
          <p:grpSpPr>
            <a:xfrm>
              <a:off x="5075616" y="4776476"/>
              <a:ext cx="1708778" cy="1946658"/>
              <a:chOff x="5430736" y="4776476"/>
              <a:chExt cx="1708778" cy="1946658"/>
            </a:xfrm>
          </p:grpSpPr>
          <p:pic>
            <p:nvPicPr>
              <p:cNvPr id="46" name="Picture 4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0736" y="4776476"/>
                <a:ext cx="1708778" cy="1813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" name="46 Rectángulo"/>
              <p:cNvSpPr/>
              <p:nvPr/>
            </p:nvSpPr>
            <p:spPr>
              <a:xfrm rot="2700000">
                <a:off x="5208008" y="5586161"/>
                <a:ext cx="1462780" cy="8111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44" name="43 Flecha curvada hacia arriba"/>
            <p:cNvSpPr/>
            <p:nvPr/>
          </p:nvSpPr>
          <p:spPr>
            <a:xfrm rot="4380000">
              <a:off x="4264547" y="5032446"/>
              <a:ext cx="1237061" cy="592124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45" name="44 Flecha curvada hacia arriba"/>
            <p:cNvSpPr/>
            <p:nvPr/>
          </p:nvSpPr>
          <p:spPr>
            <a:xfrm rot="5940000" flipV="1">
              <a:off x="7006937" y="4816862"/>
              <a:ext cx="1055262" cy="59662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875156" y="1140316"/>
            <a:ext cx="2523595" cy="1686616"/>
            <a:chOff x="857400" y="4673760"/>
            <a:chExt cx="2523595" cy="1686616"/>
          </a:xfrm>
        </p:grpSpPr>
        <p:cxnSp>
          <p:nvCxnSpPr>
            <p:cNvPr id="49" name="48 Conector recto de flecha"/>
            <p:cNvCxnSpPr/>
            <p:nvPr/>
          </p:nvCxnSpPr>
          <p:spPr>
            <a:xfrm flipH="1">
              <a:off x="2405304" y="5356424"/>
              <a:ext cx="1" cy="3099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49 CuadroTexto"/>
            <p:cNvSpPr txBox="1"/>
            <p:nvPr/>
          </p:nvSpPr>
          <p:spPr>
            <a:xfrm>
              <a:off x="1712724" y="5698648"/>
              <a:ext cx="1518942" cy="33855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Chimera</a:t>
              </a:r>
              <a:r>
                <a:rPr lang="es-ES" sz="1600" dirty="0"/>
                <a:t> </a:t>
              </a:r>
              <a:r>
                <a:rPr lang="es-ES" sz="1600" dirty="0" err="1"/>
                <a:t>rigid</a:t>
              </a:r>
              <a:r>
                <a:rPr lang="es-ES" sz="1600" dirty="0"/>
                <a:t> </a:t>
              </a:r>
              <a:r>
                <a:rPr lang="es-ES" sz="1600" dirty="0" err="1"/>
                <a:t>fit</a:t>
              </a:r>
              <a:endParaRPr lang="es-ES" sz="1600" dirty="0"/>
            </a:p>
          </p:txBody>
        </p:sp>
        <p:sp>
          <p:nvSpPr>
            <p:cNvPr id="51" name="50 CuadroTexto"/>
            <p:cNvSpPr txBox="1"/>
            <p:nvPr/>
          </p:nvSpPr>
          <p:spPr>
            <a:xfrm>
              <a:off x="2044767" y="5074022"/>
              <a:ext cx="892873" cy="33855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Powerfit</a:t>
              </a:r>
              <a:endParaRPr lang="es-ES" sz="1600" dirty="0"/>
            </a:p>
          </p:txBody>
        </p:sp>
        <p:sp>
          <p:nvSpPr>
            <p:cNvPr id="52" name="51 Rectángulo"/>
            <p:cNvSpPr/>
            <p:nvPr/>
          </p:nvSpPr>
          <p:spPr>
            <a:xfrm>
              <a:off x="1378376" y="4832746"/>
              <a:ext cx="2002619" cy="1401103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52 CuadroTexto"/>
            <p:cNvSpPr txBox="1"/>
            <p:nvPr/>
          </p:nvSpPr>
          <p:spPr>
            <a:xfrm rot="16200000">
              <a:off x="244925" y="5286235"/>
              <a:ext cx="16866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i="1" dirty="0" err="1" smtClean="0">
                  <a:solidFill>
                    <a:srgbClr val="00B050"/>
                  </a:solidFill>
                </a:rPr>
                <a:t>Rigid</a:t>
              </a:r>
              <a:r>
                <a:rPr lang="es-ES" sz="2400" b="1" i="1" dirty="0" smtClean="0">
                  <a:solidFill>
                    <a:srgbClr val="00B050"/>
                  </a:solidFill>
                </a:rPr>
                <a:t> </a:t>
              </a:r>
              <a:r>
                <a:rPr lang="es-ES" sz="2400" b="1" i="1" dirty="0" err="1" smtClean="0">
                  <a:solidFill>
                    <a:srgbClr val="00B050"/>
                  </a:solidFill>
                </a:rPr>
                <a:t>fitting</a:t>
              </a:r>
              <a:endParaRPr lang="es-ES" sz="2400" b="1" i="1" dirty="0">
                <a:solidFill>
                  <a:srgbClr val="00B050"/>
                </a:solidFill>
              </a:endParaRPr>
            </a:p>
          </p:txBody>
        </p:sp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9572" y="4872394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452" y="5462924"/>
              <a:ext cx="384881" cy="31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6" name="55 Rectángulo"/>
          <p:cNvSpPr/>
          <p:nvPr/>
        </p:nvSpPr>
        <p:spPr>
          <a:xfrm>
            <a:off x="3994951" y="484897"/>
            <a:ext cx="699826" cy="101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Rectángulo"/>
          <p:cNvSpPr/>
          <p:nvPr/>
        </p:nvSpPr>
        <p:spPr>
          <a:xfrm>
            <a:off x="7272117" y="204186"/>
            <a:ext cx="818526" cy="101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4" name="33 Conector recto de flecha"/>
          <p:cNvCxnSpPr/>
          <p:nvPr/>
        </p:nvCxnSpPr>
        <p:spPr>
          <a:xfrm>
            <a:off x="6173514" y="2503759"/>
            <a:ext cx="17649" cy="51191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77 Grupo"/>
          <p:cNvGrpSpPr/>
          <p:nvPr/>
        </p:nvGrpSpPr>
        <p:grpSpPr>
          <a:xfrm>
            <a:off x="5356973" y="2855046"/>
            <a:ext cx="1453485" cy="596055"/>
            <a:chOff x="5356973" y="2855046"/>
            <a:chExt cx="1453485" cy="596055"/>
          </a:xfrm>
        </p:grpSpPr>
        <p:sp>
          <p:nvSpPr>
            <p:cNvPr id="36" name="35 CuadroTexto"/>
            <p:cNvSpPr txBox="1"/>
            <p:nvPr/>
          </p:nvSpPr>
          <p:spPr>
            <a:xfrm>
              <a:off x="5646357" y="3081768"/>
              <a:ext cx="1164101" cy="36933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CCP4 </a:t>
              </a:r>
              <a:r>
                <a:rPr lang="es-ES" dirty="0" err="1" smtClean="0"/>
                <a:t>Coot</a:t>
              </a:r>
              <a:endParaRPr lang="es-ES" dirty="0"/>
            </a:p>
          </p:txBody>
        </p: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973" y="2855046"/>
              <a:ext cx="422746" cy="346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4" name="73 Grupo"/>
          <p:cNvGrpSpPr/>
          <p:nvPr/>
        </p:nvGrpSpPr>
        <p:grpSpPr>
          <a:xfrm>
            <a:off x="2157963" y="1704763"/>
            <a:ext cx="8208449" cy="4610677"/>
            <a:chOff x="2157963" y="1704763"/>
            <a:chExt cx="8208449" cy="4610677"/>
          </a:xfrm>
        </p:grpSpPr>
        <p:sp>
          <p:nvSpPr>
            <p:cNvPr id="9" name="8 CuadroTexto"/>
            <p:cNvSpPr txBox="1"/>
            <p:nvPr/>
          </p:nvSpPr>
          <p:spPr>
            <a:xfrm>
              <a:off x="7272117" y="5946410"/>
              <a:ext cx="1817999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phenix</a:t>
              </a:r>
              <a:r>
                <a:rPr lang="es-ES" sz="1600" dirty="0" smtClean="0"/>
                <a:t> - </a:t>
              </a:r>
              <a:r>
                <a:rPr lang="es-ES" sz="1600" dirty="0" err="1" smtClean="0"/>
                <a:t>molprobity</a:t>
              </a:r>
              <a:endParaRPr lang="es-ES" sz="1600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7356879" y="5321784"/>
              <a:ext cx="1659300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phenix</a:t>
              </a:r>
              <a:r>
                <a:rPr lang="es-ES" sz="1600" dirty="0" smtClean="0"/>
                <a:t> - </a:t>
              </a:r>
              <a:r>
                <a:rPr lang="es-ES" sz="1600" dirty="0" err="1" smtClean="0"/>
                <a:t>emringer</a:t>
              </a:r>
              <a:endParaRPr lang="es-ES" sz="1600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7026613" y="5186384"/>
              <a:ext cx="2125169" cy="1127456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2403467" y="5948010"/>
              <a:ext cx="1817999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phenix</a:t>
              </a:r>
              <a:r>
                <a:rPr lang="es-ES" sz="1600" dirty="0" smtClean="0"/>
                <a:t> - </a:t>
              </a:r>
              <a:r>
                <a:rPr lang="es-ES" sz="1600" dirty="0" err="1" smtClean="0"/>
                <a:t>molprobity</a:t>
              </a:r>
              <a:endParaRPr lang="es-ES" sz="1600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2488229" y="5323384"/>
              <a:ext cx="1659300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phenix</a:t>
              </a:r>
              <a:r>
                <a:rPr lang="es-ES" sz="1600" dirty="0" smtClean="0"/>
                <a:t> - </a:t>
              </a:r>
              <a:r>
                <a:rPr lang="es-ES" sz="1600" dirty="0" err="1" smtClean="0"/>
                <a:t>emringer</a:t>
              </a:r>
              <a:endParaRPr lang="es-ES" sz="1600" dirty="0"/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2157963" y="5187984"/>
              <a:ext cx="2125169" cy="1127456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8486747" y="2464789"/>
              <a:ext cx="1817999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phenix</a:t>
              </a:r>
              <a:r>
                <a:rPr lang="es-ES" sz="1600" dirty="0" smtClean="0"/>
                <a:t> - </a:t>
              </a:r>
              <a:r>
                <a:rPr lang="es-ES" sz="1600" dirty="0" err="1" smtClean="0"/>
                <a:t>molprobity</a:t>
              </a:r>
              <a:endParaRPr lang="es-ES" sz="1600" dirty="0"/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8571509" y="1840163"/>
              <a:ext cx="1659300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phenix</a:t>
              </a:r>
              <a:r>
                <a:rPr lang="es-ES" sz="1600" dirty="0" smtClean="0"/>
                <a:t> - </a:t>
              </a:r>
              <a:r>
                <a:rPr lang="es-ES" sz="1600" dirty="0" err="1" smtClean="0"/>
                <a:t>emringer</a:t>
              </a:r>
              <a:endParaRPr lang="es-ES" sz="1600" dirty="0"/>
            </a:p>
          </p:txBody>
        </p:sp>
        <p:sp>
          <p:nvSpPr>
            <p:cNvPr id="31" name="30 Rectángulo"/>
            <p:cNvSpPr/>
            <p:nvPr/>
          </p:nvSpPr>
          <p:spPr>
            <a:xfrm>
              <a:off x="8241243" y="1704763"/>
              <a:ext cx="2125169" cy="1127456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7406" y="1727611"/>
              <a:ext cx="349423" cy="286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6676" y="2297858"/>
              <a:ext cx="349423" cy="286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2939" y="5214282"/>
              <a:ext cx="349423" cy="286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2209" y="5784529"/>
              <a:ext cx="349423" cy="286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899" y="5215206"/>
              <a:ext cx="349423" cy="286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5169" y="5785453"/>
              <a:ext cx="349423" cy="286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" name="70 Grupo"/>
          <p:cNvGrpSpPr/>
          <p:nvPr/>
        </p:nvGrpSpPr>
        <p:grpSpPr>
          <a:xfrm>
            <a:off x="2826676" y="3827202"/>
            <a:ext cx="2900226" cy="596012"/>
            <a:chOff x="2826676" y="3827202"/>
            <a:chExt cx="2900226" cy="596012"/>
          </a:xfrm>
        </p:grpSpPr>
        <p:sp>
          <p:nvSpPr>
            <p:cNvPr id="35" name="34 CuadroTexto"/>
            <p:cNvSpPr txBox="1"/>
            <p:nvPr/>
          </p:nvSpPr>
          <p:spPr>
            <a:xfrm>
              <a:off x="3142605" y="4053881"/>
              <a:ext cx="2584297" cy="36933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Phenix – real </a:t>
              </a:r>
              <a:r>
                <a:rPr lang="es-ES" dirty="0" err="1" smtClean="0"/>
                <a:t>space</a:t>
              </a:r>
              <a:r>
                <a:rPr lang="es-ES" dirty="0" smtClean="0"/>
                <a:t> refine</a:t>
              </a:r>
              <a:endParaRPr lang="es-ES" dirty="0"/>
            </a:p>
          </p:txBody>
        </p: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6676" y="3827202"/>
              <a:ext cx="422746" cy="346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" name="71 Grupo"/>
          <p:cNvGrpSpPr/>
          <p:nvPr/>
        </p:nvGrpSpPr>
        <p:grpSpPr>
          <a:xfrm>
            <a:off x="8272230" y="3786586"/>
            <a:ext cx="1617167" cy="609893"/>
            <a:chOff x="8272230" y="3786586"/>
            <a:chExt cx="1617167" cy="609893"/>
          </a:xfrm>
        </p:grpSpPr>
        <p:sp>
          <p:nvSpPr>
            <p:cNvPr id="38" name="37 CuadroTexto"/>
            <p:cNvSpPr txBox="1"/>
            <p:nvPr/>
          </p:nvSpPr>
          <p:spPr>
            <a:xfrm>
              <a:off x="8515559" y="4027146"/>
              <a:ext cx="1373838" cy="36933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CCP4 </a:t>
              </a:r>
              <a:r>
                <a:rPr lang="es-ES" dirty="0" err="1" smtClean="0"/>
                <a:t>refmac</a:t>
              </a:r>
              <a:endParaRPr lang="es-ES" dirty="0"/>
            </a:p>
          </p:txBody>
        </p:sp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230" y="3786586"/>
              <a:ext cx="422746" cy="346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7" name="76 Grupo"/>
          <p:cNvGrpSpPr/>
          <p:nvPr/>
        </p:nvGrpSpPr>
        <p:grpSpPr>
          <a:xfrm>
            <a:off x="4344864" y="2925519"/>
            <a:ext cx="6658342" cy="2941791"/>
            <a:chOff x="4344864" y="2925519"/>
            <a:chExt cx="6658342" cy="2941791"/>
          </a:xfrm>
        </p:grpSpPr>
        <p:sp>
          <p:nvSpPr>
            <p:cNvPr id="12" name="11 CuadroTexto"/>
            <p:cNvSpPr txBox="1"/>
            <p:nvPr/>
          </p:nvSpPr>
          <p:spPr>
            <a:xfrm>
              <a:off x="9488432" y="5527156"/>
              <a:ext cx="1514774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Export</a:t>
              </a:r>
              <a:r>
                <a:rPr lang="es-ES" sz="1600" dirty="0"/>
                <a:t> </a:t>
              </a:r>
              <a:r>
                <a:rPr lang="es-ES" sz="1600" dirty="0" smtClean="0"/>
                <a:t>to EMDB</a:t>
              </a:r>
              <a:endParaRPr lang="es-ES" sz="1600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4619782" y="5528756"/>
              <a:ext cx="1514774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Export</a:t>
              </a:r>
              <a:r>
                <a:rPr lang="es-ES" sz="1600" dirty="0"/>
                <a:t> </a:t>
              </a:r>
              <a:r>
                <a:rPr lang="es-ES" sz="1600" dirty="0" smtClean="0"/>
                <a:t>to EMDB</a:t>
              </a:r>
              <a:endParaRPr lang="es-ES" sz="1600" dirty="0"/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8272230" y="3176490"/>
              <a:ext cx="1514774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/>
                <a:t>Export</a:t>
              </a:r>
              <a:r>
                <a:rPr lang="es-ES" sz="1600" dirty="0"/>
                <a:t> </a:t>
              </a:r>
              <a:r>
                <a:rPr lang="es-ES" sz="1600" dirty="0" smtClean="0"/>
                <a:t>to EMDB</a:t>
              </a:r>
              <a:endParaRPr lang="es-ES" sz="1600" dirty="0"/>
            </a:p>
          </p:txBody>
        </p:sp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3992" y="2925519"/>
              <a:ext cx="422746" cy="346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4864" y="5283999"/>
              <a:ext cx="422746" cy="346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0806" y="5244878"/>
              <a:ext cx="422746" cy="346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759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18 Grupo"/>
          <p:cNvGrpSpPr/>
          <p:nvPr/>
        </p:nvGrpSpPr>
        <p:grpSpPr>
          <a:xfrm>
            <a:off x="5058776" y="83331"/>
            <a:ext cx="2043835" cy="2413876"/>
            <a:chOff x="5430737" y="4776476"/>
            <a:chExt cx="1708778" cy="1946658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0737" y="4776476"/>
              <a:ext cx="1708778" cy="1813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22 Rectángulo"/>
            <p:cNvSpPr/>
            <p:nvPr/>
          </p:nvSpPr>
          <p:spPr>
            <a:xfrm rot="2700000">
              <a:off x="5208008" y="5586161"/>
              <a:ext cx="1462780" cy="811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753695"/>
            <a:ext cx="1190625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1 Grupo"/>
          <p:cNvGrpSpPr/>
          <p:nvPr/>
        </p:nvGrpSpPr>
        <p:grpSpPr>
          <a:xfrm>
            <a:off x="11070010" y="2376388"/>
            <a:ext cx="817853" cy="4409634"/>
            <a:chOff x="11070010" y="2340876"/>
            <a:chExt cx="817853" cy="4409634"/>
          </a:xfrm>
        </p:grpSpPr>
        <p:sp>
          <p:nvSpPr>
            <p:cNvPr id="3" name="2 CuadroTexto"/>
            <p:cNvSpPr txBox="1"/>
            <p:nvPr/>
          </p:nvSpPr>
          <p:spPr>
            <a:xfrm>
              <a:off x="11328093" y="569207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3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11328093" y="60432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11128520" y="6381178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0.4 %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11180617" y="2340876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4.24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11180617" y="2677942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3.53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11180617" y="3019095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1.48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1328093" y="33310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11070010" y="3700380"/>
              <a:ext cx="817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0.43 %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11122108" y="402317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0.842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11122108" y="4377698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0.802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11122108" y="467607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0.728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11149756" y="2745720"/>
            <a:ext cx="648735" cy="3333044"/>
            <a:chOff x="11149756" y="2710208"/>
            <a:chExt cx="648735" cy="3333044"/>
          </a:xfrm>
        </p:grpSpPr>
        <p:sp>
          <p:nvSpPr>
            <p:cNvPr id="15" name="14 Rectángulo"/>
            <p:cNvSpPr/>
            <p:nvPr/>
          </p:nvSpPr>
          <p:spPr>
            <a:xfrm>
              <a:off x="11149756" y="5692072"/>
              <a:ext cx="648735" cy="35118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11149756" y="2710208"/>
              <a:ext cx="648735" cy="35118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682" y="83331"/>
            <a:ext cx="1534443" cy="159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9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18 Grupo"/>
          <p:cNvGrpSpPr/>
          <p:nvPr/>
        </p:nvGrpSpPr>
        <p:grpSpPr>
          <a:xfrm>
            <a:off x="5058776" y="83331"/>
            <a:ext cx="2043835" cy="2413876"/>
            <a:chOff x="5430737" y="4776476"/>
            <a:chExt cx="1708778" cy="1946658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0737" y="4776476"/>
              <a:ext cx="1708778" cy="1813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22 Rectángulo"/>
            <p:cNvSpPr/>
            <p:nvPr/>
          </p:nvSpPr>
          <p:spPr>
            <a:xfrm rot="2700000">
              <a:off x="5208008" y="5586161"/>
              <a:ext cx="1462780" cy="811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753695"/>
            <a:ext cx="1190625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682" y="83331"/>
            <a:ext cx="1534443" cy="159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39 Grupo"/>
          <p:cNvGrpSpPr/>
          <p:nvPr/>
        </p:nvGrpSpPr>
        <p:grpSpPr>
          <a:xfrm>
            <a:off x="11070010" y="2429656"/>
            <a:ext cx="817853" cy="4409634"/>
            <a:chOff x="11070010" y="2340876"/>
            <a:chExt cx="817853" cy="4409634"/>
          </a:xfrm>
        </p:grpSpPr>
        <p:sp>
          <p:nvSpPr>
            <p:cNvPr id="41" name="40 CuadroTexto"/>
            <p:cNvSpPr txBox="1"/>
            <p:nvPr/>
          </p:nvSpPr>
          <p:spPr>
            <a:xfrm>
              <a:off x="11328093" y="569207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3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41 CuadroTexto"/>
            <p:cNvSpPr txBox="1"/>
            <p:nvPr/>
          </p:nvSpPr>
          <p:spPr>
            <a:xfrm>
              <a:off x="11328093" y="60432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3" name="42 CuadroTexto"/>
            <p:cNvSpPr txBox="1"/>
            <p:nvPr/>
          </p:nvSpPr>
          <p:spPr>
            <a:xfrm>
              <a:off x="11128520" y="6381178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0.4 %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43 CuadroTexto"/>
            <p:cNvSpPr txBox="1"/>
            <p:nvPr/>
          </p:nvSpPr>
          <p:spPr>
            <a:xfrm>
              <a:off x="11180617" y="2340876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4.24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5" name="44 CuadroTexto"/>
            <p:cNvSpPr txBox="1"/>
            <p:nvPr/>
          </p:nvSpPr>
          <p:spPr>
            <a:xfrm>
              <a:off x="11180617" y="2677942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3.53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45 CuadroTexto"/>
            <p:cNvSpPr txBox="1"/>
            <p:nvPr/>
          </p:nvSpPr>
          <p:spPr>
            <a:xfrm>
              <a:off x="11180617" y="3019095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1.48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7" name="46 CuadroTexto"/>
            <p:cNvSpPr txBox="1"/>
            <p:nvPr/>
          </p:nvSpPr>
          <p:spPr>
            <a:xfrm>
              <a:off x="11328093" y="33310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47 CuadroTexto"/>
            <p:cNvSpPr txBox="1"/>
            <p:nvPr/>
          </p:nvSpPr>
          <p:spPr>
            <a:xfrm>
              <a:off x="11070010" y="3700380"/>
              <a:ext cx="817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0.43 %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49" name="48 CuadroTexto"/>
            <p:cNvSpPr txBox="1"/>
            <p:nvPr/>
          </p:nvSpPr>
          <p:spPr>
            <a:xfrm>
              <a:off x="11122108" y="402317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0.842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50" name="49 CuadroTexto"/>
            <p:cNvSpPr txBox="1"/>
            <p:nvPr/>
          </p:nvSpPr>
          <p:spPr>
            <a:xfrm>
              <a:off x="11122108" y="4377698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0.802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50 CuadroTexto"/>
            <p:cNvSpPr txBox="1"/>
            <p:nvPr/>
          </p:nvSpPr>
          <p:spPr>
            <a:xfrm>
              <a:off x="11122108" y="467607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0.728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51 Grupo"/>
          <p:cNvGrpSpPr/>
          <p:nvPr/>
        </p:nvGrpSpPr>
        <p:grpSpPr>
          <a:xfrm>
            <a:off x="11149756" y="3434238"/>
            <a:ext cx="648735" cy="3063544"/>
            <a:chOff x="11149756" y="3345458"/>
            <a:chExt cx="648735" cy="3063544"/>
          </a:xfrm>
        </p:grpSpPr>
        <p:sp>
          <p:nvSpPr>
            <p:cNvPr id="53" name="52 Rectángulo"/>
            <p:cNvSpPr/>
            <p:nvPr/>
          </p:nvSpPr>
          <p:spPr>
            <a:xfrm>
              <a:off x="11149756" y="6057822"/>
              <a:ext cx="648735" cy="35118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53 Rectángulo"/>
            <p:cNvSpPr/>
            <p:nvPr/>
          </p:nvSpPr>
          <p:spPr>
            <a:xfrm>
              <a:off x="11149756" y="3345458"/>
              <a:ext cx="648735" cy="35118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26881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18 Grupo"/>
          <p:cNvGrpSpPr/>
          <p:nvPr/>
        </p:nvGrpSpPr>
        <p:grpSpPr>
          <a:xfrm>
            <a:off x="5058776" y="83331"/>
            <a:ext cx="2043835" cy="2413876"/>
            <a:chOff x="5430737" y="4776476"/>
            <a:chExt cx="1708778" cy="1946658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0737" y="4776476"/>
              <a:ext cx="1708778" cy="1813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22 Rectángulo"/>
            <p:cNvSpPr/>
            <p:nvPr/>
          </p:nvSpPr>
          <p:spPr>
            <a:xfrm rot="2700000">
              <a:off x="5208008" y="5586161"/>
              <a:ext cx="1462780" cy="811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753695"/>
            <a:ext cx="1190625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682" y="83331"/>
            <a:ext cx="1534443" cy="159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24 Grupo"/>
          <p:cNvGrpSpPr/>
          <p:nvPr/>
        </p:nvGrpSpPr>
        <p:grpSpPr>
          <a:xfrm>
            <a:off x="11070010" y="2385266"/>
            <a:ext cx="817853" cy="4409634"/>
            <a:chOff x="11070010" y="2340876"/>
            <a:chExt cx="817853" cy="4409634"/>
          </a:xfrm>
        </p:grpSpPr>
        <p:sp>
          <p:nvSpPr>
            <p:cNvPr id="26" name="25 CuadroTexto"/>
            <p:cNvSpPr txBox="1"/>
            <p:nvPr/>
          </p:nvSpPr>
          <p:spPr>
            <a:xfrm>
              <a:off x="11328093" y="569207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3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26 CuadroTexto"/>
            <p:cNvSpPr txBox="1"/>
            <p:nvPr/>
          </p:nvSpPr>
          <p:spPr>
            <a:xfrm>
              <a:off x="11328093" y="60432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27 CuadroTexto"/>
            <p:cNvSpPr txBox="1"/>
            <p:nvPr/>
          </p:nvSpPr>
          <p:spPr>
            <a:xfrm>
              <a:off x="11128520" y="6381178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0.4 %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11180617" y="2340876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4.24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11180617" y="2677942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3.53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11180617" y="3019095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1.48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11328093" y="33310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11070010" y="3700380"/>
              <a:ext cx="817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0.43 %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11122108" y="402317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0.842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11122108" y="4377698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0.802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35 CuadroTexto"/>
            <p:cNvSpPr txBox="1"/>
            <p:nvPr/>
          </p:nvSpPr>
          <p:spPr>
            <a:xfrm>
              <a:off x="11122108" y="467607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0.728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11149756" y="3726723"/>
            <a:ext cx="648735" cy="3063544"/>
            <a:chOff x="11149756" y="3345458"/>
            <a:chExt cx="648735" cy="3063544"/>
          </a:xfrm>
        </p:grpSpPr>
        <p:sp>
          <p:nvSpPr>
            <p:cNvPr id="38" name="37 Rectángulo"/>
            <p:cNvSpPr/>
            <p:nvPr/>
          </p:nvSpPr>
          <p:spPr>
            <a:xfrm>
              <a:off x="11149756" y="6057822"/>
              <a:ext cx="648735" cy="35118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38 Rectángulo"/>
            <p:cNvSpPr/>
            <p:nvPr/>
          </p:nvSpPr>
          <p:spPr>
            <a:xfrm>
              <a:off x="11149756" y="3345458"/>
              <a:ext cx="648735" cy="35118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4137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18 Grupo"/>
          <p:cNvGrpSpPr/>
          <p:nvPr/>
        </p:nvGrpSpPr>
        <p:grpSpPr>
          <a:xfrm>
            <a:off x="5058776" y="83331"/>
            <a:ext cx="2043835" cy="2413876"/>
            <a:chOff x="5430737" y="4776476"/>
            <a:chExt cx="1708778" cy="1946658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0737" y="4776476"/>
              <a:ext cx="1708778" cy="1813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22 Rectángulo"/>
            <p:cNvSpPr/>
            <p:nvPr/>
          </p:nvSpPr>
          <p:spPr>
            <a:xfrm rot="2700000">
              <a:off x="5208008" y="5586161"/>
              <a:ext cx="1462780" cy="811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753695"/>
            <a:ext cx="1190625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682" y="83331"/>
            <a:ext cx="1534443" cy="159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24 Grupo"/>
          <p:cNvGrpSpPr/>
          <p:nvPr/>
        </p:nvGrpSpPr>
        <p:grpSpPr>
          <a:xfrm>
            <a:off x="11070010" y="2385266"/>
            <a:ext cx="817853" cy="4409634"/>
            <a:chOff x="11070010" y="2340876"/>
            <a:chExt cx="817853" cy="4409634"/>
          </a:xfrm>
        </p:grpSpPr>
        <p:sp>
          <p:nvSpPr>
            <p:cNvPr id="26" name="25 CuadroTexto"/>
            <p:cNvSpPr txBox="1"/>
            <p:nvPr/>
          </p:nvSpPr>
          <p:spPr>
            <a:xfrm>
              <a:off x="11328093" y="569207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3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26 CuadroTexto"/>
            <p:cNvSpPr txBox="1"/>
            <p:nvPr/>
          </p:nvSpPr>
          <p:spPr>
            <a:xfrm>
              <a:off x="11328093" y="60432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27 CuadroTexto"/>
            <p:cNvSpPr txBox="1"/>
            <p:nvPr/>
          </p:nvSpPr>
          <p:spPr>
            <a:xfrm>
              <a:off x="11128520" y="6381178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0.4 %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11180617" y="2340876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4.24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11180617" y="2677942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3.53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11180617" y="3019095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1.48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11328093" y="33310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11070010" y="3700380"/>
              <a:ext cx="817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0.43 %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11122108" y="402317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0.842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11122108" y="4377698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0.802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35 CuadroTexto"/>
            <p:cNvSpPr txBox="1"/>
            <p:nvPr/>
          </p:nvSpPr>
          <p:spPr>
            <a:xfrm>
              <a:off x="11122108" y="467607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0.728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486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18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09" y="514905"/>
            <a:ext cx="9836912" cy="560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91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555" y="319348"/>
            <a:ext cx="7400925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3835063" y="5719520"/>
            <a:ext cx="492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err="1" smtClean="0">
                <a:solidFill>
                  <a:prstClr val="black"/>
                </a:solidFill>
              </a:rPr>
              <a:t>password</a:t>
            </a:r>
            <a:r>
              <a:rPr lang="es-ES" sz="4400" dirty="0" smtClean="0">
                <a:solidFill>
                  <a:prstClr val="black"/>
                </a:solidFill>
              </a:rPr>
              <a:t>: </a:t>
            </a:r>
            <a:r>
              <a:rPr lang="es-ES" sz="4400" b="1" dirty="0" smtClean="0">
                <a:solidFill>
                  <a:prstClr val="black"/>
                </a:solidFill>
              </a:rPr>
              <a:t>scipion4u</a:t>
            </a:r>
            <a:endParaRPr lang="es-ES" sz="4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22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93" y="468482"/>
            <a:ext cx="4260850" cy="613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6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639</Words>
  <Application>Microsoft Office PowerPoint</Application>
  <PresentationFormat>Panorámica</PresentationFormat>
  <Paragraphs>194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35</cp:revision>
  <cp:lastPrinted>2019-07-08T15:59:43Z</cp:lastPrinted>
  <dcterms:created xsi:type="dcterms:W3CDTF">2019-07-07T17:32:24Z</dcterms:created>
  <dcterms:modified xsi:type="dcterms:W3CDTF">2019-07-09T17:59:53Z</dcterms:modified>
</cp:coreProperties>
</file>